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9" r:id="rId6"/>
    <p:sldId id="260" r:id="rId7"/>
    <p:sldId id="261" r:id="rId8"/>
    <p:sldId id="272" r:id="rId9"/>
    <p:sldId id="274" r:id="rId10"/>
    <p:sldId id="279" r:id="rId11"/>
    <p:sldId id="280" r:id="rId12"/>
    <p:sldId id="287" r:id="rId13"/>
    <p:sldId id="292" r:id="rId14"/>
    <p:sldId id="306" r:id="rId15"/>
    <p:sldId id="307" r:id="rId16"/>
    <p:sldId id="310" r:id="rId17"/>
    <p:sldId id="312" r:id="rId18"/>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529" userDrawn="1">
          <p15:clr>
            <a:srgbClr val="A4A3A4"/>
          </p15:clr>
        </p15:guide>
        <p15:guide id="5" orient="horz" pos="3991">
          <p15:clr>
            <a:srgbClr val="A4A3A4"/>
          </p15:clr>
        </p15:guide>
        <p15:guide id="6" orient="horz" pos="1290">
          <p15:clr>
            <a:srgbClr val="A4A3A4"/>
          </p15:clr>
        </p15:guide>
        <p15:guide id="7" pos="531">
          <p15:clr>
            <a:srgbClr val="A4A3A4"/>
          </p15:clr>
        </p15:guide>
        <p15:guide id="8" pos="56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048"/>
    <a:srgbClr val="780048"/>
    <a:srgbClr val="737373"/>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3" autoAdjust="0"/>
    <p:restoredTop sz="86233" autoAdjust="0"/>
  </p:normalViewPr>
  <p:slideViewPr>
    <p:cSldViewPr snapToGrid="0" snapToObjects="1" showGuides="1">
      <p:cViewPr varScale="1">
        <p:scale>
          <a:sx n="96" d="100"/>
          <a:sy n="96" d="100"/>
        </p:scale>
        <p:origin x="1092" y="78"/>
      </p:cViewPr>
      <p:guideLst>
        <p:guide orient="horz" pos="3997"/>
        <p:guide pos="529"/>
        <p:guide orient="horz" pos="3991"/>
        <p:guide orient="horz" pos="1290"/>
        <p:guide pos="531"/>
        <p:guide pos="569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3" d="100"/>
          <a:sy n="133" d="100"/>
        </p:scale>
        <p:origin x="47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105AB63-202A-7A43-8596-6172AA86FE3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a-DK" dirty="0"/>
          </a:p>
        </p:txBody>
      </p:sp>
      <p:sp>
        <p:nvSpPr>
          <p:cNvPr id="3" name="Pladsholder til dato 2">
            <a:extLst>
              <a:ext uri="{FF2B5EF4-FFF2-40B4-BE49-F238E27FC236}">
                <a16:creationId xmlns:a16="http://schemas.microsoft.com/office/drawing/2014/main" id="{0542A5D6-4D6D-E845-8099-47C20F21BE30}"/>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F52A49C9-D9BA-DE4B-9AB3-DA5051CE237F}" type="datetimeFigureOut">
              <a:rPr lang="da-DK" smtClean="0"/>
              <a:t>06-09-2023</a:t>
            </a:fld>
            <a:endParaRPr lang="da-DK" dirty="0"/>
          </a:p>
        </p:txBody>
      </p:sp>
      <p:sp>
        <p:nvSpPr>
          <p:cNvPr id="4" name="Pladsholder til sidefod 3">
            <a:extLst>
              <a:ext uri="{FF2B5EF4-FFF2-40B4-BE49-F238E27FC236}">
                <a16:creationId xmlns:a16="http://schemas.microsoft.com/office/drawing/2014/main" id="{25F53446-E1B6-A14B-9F15-79C692A34CE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a:extLst>
              <a:ext uri="{FF2B5EF4-FFF2-40B4-BE49-F238E27FC236}">
                <a16:creationId xmlns:a16="http://schemas.microsoft.com/office/drawing/2014/main" id="{9B650466-6C21-6141-95F4-28631971C484}"/>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16B2248-ECF0-CC47-9EB7-89EE827DC0F5}" type="slidenum">
              <a:rPr lang="da-DK" smtClean="0"/>
              <a:t>‹nr.›</a:t>
            </a:fld>
            <a:endParaRPr lang="da-DK" dirty="0"/>
          </a:p>
        </p:txBody>
      </p:sp>
    </p:spTree>
    <p:extLst>
      <p:ext uri="{BB962C8B-B14F-4D97-AF65-F5344CB8AC3E}">
        <p14:creationId xmlns:p14="http://schemas.microsoft.com/office/powerpoint/2010/main" val="9595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4C38D1F-7053-4E6D-82F1-27A76B6F0908}" type="datetimeFigureOut">
              <a:rPr lang="da-DK" smtClean="0"/>
              <a:t>06-09-2023</a:t>
            </a:fld>
            <a:endParaRPr lang="da-DK" dirty="0"/>
          </a:p>
        </p:txBody>
      </p:sp>
      <p:sp>
        <p:nvSpPr>
          <p:cNvPr id="4" name="Pladsholder til diasbille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0417545-6E05-4122-A621-2E1B72D7A044}" type="slidenum">
              <a:rPr lang="da-DK" smtClean="0"/>
              <a:t>‹nr.›</a:t>
            </a:fld>
            <a:endParaRPr lang="da-DK" dirty="0"/>
          </a:p>
        </p:txBody>
      </p:sp>
    </p:spTree>
    <p:extLst>
      <p:ext uri="{BB962C8B-B14F-4D97-AF65-F5344CB8AC3E}">
        <p14:creationId xmlns:p14="http://schemas.microsoft.com/office/powerpoint/2010/main" val="313148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0417545-6E05-4122-A621-2E1B72D7A044}" type="slidenum">
              <a:rPr lang="da-DK" smtClean="0"/>
              <a:t>12</a:t>
            </a:fld>
            <a:endParaRPr lang="da-DK" dirty="0"/>
          </a:p>
        </p:txBody>
      </p:sp>
    </p:spTree>
    <p:extLst>
      <p:ext uri="{BB962C8B-B14F-4D97-AF65-F5344CB8AC3E}">
        <p14:creationId xmlns:p14="http://schemas.microsoft.com/office/powerpoint/2010/main" val="2353677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1960971" y="2039188"/>
            <a:ext cx="7081429" cy="865965"/>
          </a:xfrm>
          <a:prstGeom prst="rect">
            <a:avLst/>
          </a:prstGeom>
        </p:spPr>
        <p:txBody>
          <a:bodyPr/>
          <a:lstStyle>
            <a:lvl1pPr>
              <a:defRPr sz="4800" b="0" baseline="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a:t>Titel på din præsentation</a:t>
            </a:r>
          </a:p>
        </p:txBody>
      </p:sp>
      <p:pic>
        <p:nvPicPr>
          <p:cNvPr id="7" name="Billede 6">
            <a:extLst>
              <a:ext uri="{FF2B5EF4-FFF2-40B4-BE49-F238E27FC236}">
                <a16:creationId xmlns:a16="http://schemas.microsoft.com/office/drawing/2014/main" id="{2E6CAE36-A933-F642-9057-9C18CF68F656}"/>
              </a:ext>
            </a:extLst>
          </p:cNvPr>
          <p:cNvPicPr>
            <a:picLocks noChangeAspect="1"/>
          </p:cNvPicPr>
          <p:nvPr userDrawn="1"/>
        </p:nvPicPr>
        <p:blipFill>
          <a:blip r:embed="rId2"/>
          <a:stretch>
            <a:fillRect/>
          </a:stretch>
        </p:blipFill>
        <p:spPr>
          <a:xfrm>
            <a:off x="565611" y="5640148"/>
            <a:ext cx="1366718" cy="705090"/>
          </a:xfrm>
          <a:prstGeom prst="rect">
            <a:avLst/>
          </a:prstGeom>
        </p:spPr>
      </p:pic>
      <p:sp>
        <p:nvSpPr>
          <p:cNvPr id="11" name="Pladsholder til tekst 10">
            <a:extLst>
              <a:ext uri="{FF2B5EF4-FFF2-40B4-BE49-F238E27FC236}">
                <a16:creationId xmlns:a16="http://schemas.microsoft.com/office/drawing/2014/main" id="{13A826BA-0095-0144-A4B7-0FD322752295}"/>
              </a:ext>
            </a:extLst>
          </p:cNvPr>
          <p:cNvSpPr>
            <a:spLocks noGrp="1"/>
          </p:cNvSpPr>
          <p:nvPr>
            <p:ph type="body" sz="quarter" idx="10" hasCustomPrompt="1"/>
          </p:nvPr>
        </p:nvSpPr>
        <p:spPr>
          <a:xfrm>
            <a:off x="1977154" y="2977982"/>
            <a:ext cx="6106067" cy="523442"/>
          </a:xfrm>
          <a:prstGeom prst="rect">
            <a:avLst/>
          </a:prstGeom>
        </p:spPr>
        <p:txBody>
          <a:bodyPr/>
          <a:lstStyle>
            <a:lvl1pPr marL="0" indent="0">
              <a:buNone/>
              <a:defRPr b="0" i="0">
                <a:solidFill>
                  <a:schemeClr val="tx1">
                    <a:lumMod val="65000"/>
                    <a:lumOff val="35000"/>
                  </a:schemeClr>
                </a:solidFill>
                <a:latin typeface="Arial Narrow" panose="020B0604020202020204" pitchFamily="34" charset="0"/>
                <a:cs typeface="Arial Narrow" panose="020B0604020202020204" pitchFamily="34" charset="0"/>
              </a:defRPr>
            </a:lvl1pPr>
          </a:lstStyle>
          <a:p>
            <a:r>
              <a:rPr lang="da-DK" dirty="0"/>
              <a:t>Evt. under-overskrift her</a:t>
            </a:r>
          </a:p>
        </p:txBody>
      </p:sp>
      <p:sp>
        <p:nvSpPr>
          <p:cNvPr id="2" name="Rektangel 1"/>
          <p:cNvSpPr/>
          <p:nvPr userDrawn="1"/>
        </p:nvSpPr>
        <p:spPr>
          <a:xfrm>
            <a:off x="9878938" y="5341121"/>
            <a:ext cx="1777526" cy="111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31D1BFC2-0225-A747-9028-8A4D81B56F33}"/>
              </a:ext>
            </a:extLst>
          </p:cNvPr>
          <p:cNvPicPr>
            <a:picLocks noChangeAspect="1"/>
          </p:cNvPicPr>
          <p:nvPr userDrawn="1"/>
        </p:nvPicPr>
        <p:blipFill>
          <a:blip r:embed="rId3"/>
          <a:stretch>
            <a:fillRect/>
          </a:stretch>
        </p:blipFill>
        <p:spPr>
          <a:xfrm>
            <a:off x="10057554" y="5755571"/>
            <a:ext cx="1528498" cy="626260"/>
          </a:xfrm>
          <a:prstGeom prst="rect">
            <a:avLst/>
          </a:prstGeom>
        </p:spPr>
      </p:pic>
      <p:sp>
        <p:nvSpPr>
          <p:cNvPr id="3" name="Rektangel 2"/>
          <p:cNvSpPr/>
          <p:nvPr userDrawn="1"/>
        </p:nvSpPr>
        <p:spPr>
          <a:xfrm>
            <a:off x="9955850" y="760576"/>
            <a:ext cx="1845892" cy="1093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9529830" y="4056"/>
            <a:ext cx="2663747" cy="685800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97" userDrawn="1">
          <p15:clr>
            <a:srgbClr val="FBAE40"/>
          </p15:clr>
        </p15:guide>
        <p15:guide id="2" pos="302" userDrawn="1">
          <p15:clr>
            <a:srgbClr val="FBAE40"/>
          </p15:clr>
        </p15:guide>
        <p15:guide id="4" pos="6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 tekst/foto i 1 spalte">
    <p:spTree>
      <p:nvGrpSpPr>
        <p:cNvPr id="1" name=""/>
        <p:cNvGrpSpPr/>
        <p:nvPr/>
      </p:nvGrpSpPr>
      <p:grpSpPr>
        <a:xfrm>
          <a:off x="0" y="0"/>
          <a:ext cx="0" cy="0"/>
          <a:chOff x="0" y="0"/>
          <a:chExt cx="0" cy="0"/>
        </a:xfrm>
      </p:grpSpPr>
      <p:sp>
        <p:nvSpPr>
          <p:cNvPr id="3" name="Pladsholder til indhold 7">
            <a:extLst>
              <a:ext uri="{FF2B5EF4-FFF2-40B4-BE49-F238E27FC236}">
                <a16:creationId xmlns:a16="http://schemas.microsoft.com/office/drawing/2014/main" id="{55A5B1BD-ECAA-D74A-9E23-A1476CAF65C9}"/>
              </a:ext>
            </a:extLst>
          </p:cNvPr>
          <p:cNvSpPr>
            <a:spLocks noGrp="1"/>
          </p:cNvSpPr>
          <p:nvPr>
            <p:ph sz="quarter" idx="10" hasCustomPrompt="1"/>
          </p:nvPr>
        </p:nvSpPr>
        <p:spPr>
          <a:xfrm>
            <a:off x="845951" y="2047874"/>
            <a:ext cx="8199437" cy="4297363"/>
          </a:xfrm>
          <a:prstGeom prst="rect">
            <a:avLst/>
          </a:prstGeom>
        </p:spPr>
        <p:txBody>
          <a:bodyPr/>
          <a:lstStyle>
            <a:lvl1pPr>
              <a:buClr>
                <a:srgbClr val="DC0048"/>
              </a:buClr>
              <a:defRPr b="0" i="0">
                <a:latin typeface="Arial Narrow" panose="020B0604020202020204" pitchFamily="34" charset="0"/>
                <a:cs typeface="Arial Narrow" panose="020B0604020202020204" pitchFamily="34" charset="0"/>
              </a:defRPr>
            </a:lvl1pPr>
            <a:lvl2pPr>
              <a:buClr>
                <a:schemeClr val="accent5">
                  <a:lumMod val="75000"/>
                </a:schemeClr>
              </a:buClr>
              <a:defRPr b="0" i="0">
                <a:latin typeface="Arial Narrow" panose="020B0604020202020204" pitchFamily="34" charset="0"/>
                <a:cs typeface="Arial Narrow" panose="020B0604020202020204" pitchFamily="34" charset="0"/>
              </a:defRPr>
            </a:lvl2pPr>
            <a:lvl3pPr>
              <a:buClr>
                <a:schemeClr val="accent6">
                  <a:lumMod val="75000"/>
                </a:schemeClr>
              </a:buClr>
              <a:defRPr b="0" i="0">
                <a:latin typeface="Arial Narrow" panose="020B0604020202020204" pitchFamily="34" charset="0"/>
                <a:cs typeface="Arial Narrow" panose="020B0604020202020204" pitchFamily="34" charset="0"/>
              </a:defRPr>
            </a:lvl3pPr>
            <a:lvl4pPr>
              <a:buClr>
                <a:schemeClr val="accent3">
                  <a:lumMod val="75000"/>
                </a:schemeClr>
              </a:buClr>
              <a:defRPr b="0" i="0">
                <a:latin typeface="Arial Narrow" panose="020B0604020202020204" pitchFamily="34" charset="0"/>
                <a:cs typeface="Arial Narrow" panose="020B0604020202020204" pitchFamily="34" charset="0"/>
              </a:defRPr>
            </a:lvl4pPr>
            <a:lvl5pPr>
              <a:buClr>
                <a:srgbClr val="DC0048"/>
              </a:buClr>
              <a:defRPr b="0" i="0">
                <a:solidFill>
                  <a:schemeClr val="tx1"/>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0"/>
            <a:endParaRPr lang="da-DK" dirty="0"/>
          </a:p>
        </p:txBody>
      </p:sp>
      <p:sp>
        <p:nvSpPr>
          <p:cNvPr id="4"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3" y="874443"/>
            <a:ext cx="8199437" cy="665019"/>
          </a:xfrm>
          <a:prstGeom prst="rect">
            <a:avLst/>
          </a:prstGeom>
        </p:spPr>
        <p:txBody>
          <a:bodyPr/>
          <a:lstStyle>
            <a:lvl1pPr>
              <a:defRPr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
        <p:nvSpPr>
          <p:cNvPr id="8" name="Rektangel 7"/>
          <p:cNvSpPr/>
          <p:nvPr userDrawn="1"/>
        </p:nvSpPr>
        <p:spPr>
          <a:xfrm>
            <a:off x="9525409" y="5066"/>
            <a:ext cx="2663747" cy="685800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269262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 tekst/foto i 2 spalter">
    <p:spTree>
      <p:nvGrpSpPr>
        <p:cNvPr id="1" name=""/>
        <p:cNvGrpSpPr/>
        <p:nvPr/>
      </p:nvGrpSpPr>
      <p:grpSpPr>
        <a:xfrm>
          <a:off x="0" y="0"/>
          <a:ext cx="0" cy="0"/>
          <a:chOff x="0" y="0"/>
          <a:chExt cx="0" cy="0"/>
        </a:xfrm>
      </p:grpSpPr>
      <p:sp>
        <p:nvSpPr>
          <p:cNvPr id="5" name="Pladsholder til indhold 7">
            <a:extLst>
              <a:ext uri="{FF2B5EF4-FFF2-40B4-BE49-F238E27FC236}">
                <a16:creationId xmlns:a16="http://schemas.microsoft.com/office/drawing/2014/main" id="{D0B79AC0-FB8E-0446-B662-FC729B4BA624}"/>
              </a:ext>
            </a:extLst>
          </p:cNvPr>
          <p:cNvSpPr>
            <a:spLocks noGrp="1"/>
          </p:cNvSpPr>
          <p:nvPr>
            <p:ph sz="quarter" idx="10"/>
          </p:nvPr>
        </p:nvSpPr>
        <p:spPr>
          <a:xfrm>
            <a:off x="845224" y="2047875"/>
            <a:ext cx="3735298" cy="4288398"/>
          </a:xfrm>
          <a:prstGeom prst="rect">
            <a:avLst/>
          </a:prstGeom>
        </p:spPr>
        <p:txBody>
          <a:bodyPr/>
          <a:lstStyle>
            <a:lvl1pPr>
              <a:buClr>
                <a:srgbClr val="DC0048"/>
              </a:buClr>
              <a:defRPr sz="2400" b="0" i="0">
                <a:latin typeface="Arial Narrow" panose="020B0604020202020204" pitchFamily="34" charset="0"/>
                <a:cs typeface="Arial Narrow" panose="020B0604020202020204" pitchFamily="34" charset="0"/>
              </a:defRPr>
            </a:lvl1pPr>
            <a:lvl2pPr>
              <a:buClr>
                <a:schemeClr val="accent5">
                  <a:lumMod val="75000"/>
                </a:schemeClr>
              </a:buClr>
              <a:defRPr sz="2000" b="0" i="0">
                <a:latin typeface="Arial Narrow" panose="020B0604020202020204" pitchFamily="34" charset="0"/>
                <a:cs typeface="Arial Narrow" panose="020B0604020202020204" pitchFamily="34" charset="0"/>
              </a:defRPr>
            </a:lvl2pPr>
            <a:lvl3pPr>
              <a:buClr>
                <a:schemeClr val="accent6">
                  <a:lumMod val="75000"/>
                </a:schemeClr>
              </a:buClr>
              <a:defRPr sz="1800" b="0" i="0">
                <a:latin typeface="Arial Narrow" panose="020B0604020202020204" pitchFamily="34" charset="0"/>
                <a:cs typeface="Arial Narrow" panose="020B0604020202020204" pitchFamily="34" charset="0"/>
              </a:defRPr>
            </a:lvl3pPr>
            <a:lvl4pPr>
              <a:buClr>
                <a:schemeClr val="accent3">
                  <a:lumMod val="75000"/>
                </a:schemeClr>
              </a:buClr>
              <a:defRPr sz="1600" b="0" i="0">
                <a:latin typeface="Arial Narrow" panose="020B0604020202020204" pitchFamily="34" charset="0"/>
                <a:cs typeface="Arial Narrow" panose="020B0604020202020204" pitchFamily="34" charset="0"/>
              </a:defRPr>
            </a:lvl4pPr>
            <a:lvl5pPr>
              <a:buClr>
                <a:srgbClr val="DC0048"/>
              </a:buClr>
              <a:defRPr sz="1400" b="0" i="0">
                <a:solidFill>
                  <a:schemeClr val="tx1"/>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9"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3" y="874443"/>
            <a:ext cx="8199437" cy="665019"/>
          </a:xfrm>
          <a:prstGeom prst="rect">
            <a:avLst/>
          </a:prstGeom>
        </p:spPr>
        <p:txBody>
          <a:bodyPr/>
          <a:lstStyle>
            <a:lvl1pPr>
              <a:defRPr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
        <p:nvSpPr>
          <p:cNvPr id="10" name="Rektangel 9"/>
          <p:cNvSpPr/>
          <p:nvPr userDrawn="1"/>
        </p:nvSpPr>
        <p:spPr>
          <a:xfrm>
            <a:off x="9525409" y="5066"/>
            <a:ext cx="2663747" cy="685800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Pladsholder til indhold 7">
            <a:extLst>
              <a:ext uri="{FF2B5EF4-FFF2-40B4-BE49-F238E27FC236}">
                <a16:creationId xmlns:a16="http://schemas.microsoft.com/office/drawing/2014/main" id="{D0B79AC0-FB8E-0446-B662-FC729B4BA624}"/>
              </a:ext>
            </a:extLst>
          </p:cNvPr>
          <p:cNvSpPr>
            <a:spLocks noGrp="1"/>
          </p:cNvSpPr>
          <p:nvPr>
            <p:ph sz="quarter" idx="11"/>
          </p:nvPr>
        </p:nvSpPr>
        <p:spPr>
          <a:xfrm>
            <a:off x="5296167" y="2046450"/>
            <a:ext cx="3735298" cy="4288398"/>
          </a:xfrm>
          <a:prstGeom prst="rect">
            <a:avLst/>
          </a:prstGeom>
        </p:spPr>
        <p:txBody>
          <a:bodyPr/>
          <a:lstStyle>
            <a:lvl1pPr>
              <a:buClr>
                <a:srgbClr val="DC0048"/>
              </a:buClr>
              <a:defRPr sz="2400" b="0" i="0">
                <a:latin typeface="Arial Narrow" panose="020B0604020202020204" pitchFamily="34" charset="0"/>
                <a:cs typeface="Arial Narrow" panose="020B0604020202020204" pitchFamily="34" charset="0"/>
              </a:defRPr>
            </a:lvl1pPr>
            <a:lvl2pPr>
              <a:buClr>
                <a:schemeClr val="accent5">
                  <a:lumMod val="75000"/>
                </a:schemeClr>
              </a:buClr>
              <a:defRPr sz="2000" b="0" i="0">
                <a:latin typeface="Arial Narrow" panose="020B0604020202020204" pitchFamily="34" charset="0"/>
                <a:cs typeface="Arial Narrow" panose="020B0604020202020204" pitchFamily="34" charset="0"/>
              </a:defRPr>
            </a:lvl2pPr>
            <a:lvl3pPr>
              <a:buClr>
                <a:schemeClr val="accent6">
                  <a:lumMod val="75000"/>
                </a:schemeClr>
              </a:buClr>
              <a:defRPr sz="1800" b="0" i="0">
                <a:latin typeface="Arial Narrow" panose="020B0604020202020204" pitchFamily="34" charset="0"/>
                <a:cs typeface="Arial Narrow" panose="020B0604020202020204" pitchFamily="34" charset="0"/>
              </a:defRPr>
            </a:lvl3pPr>
            <a:lvl4pPr>
              <a:buClr>
                <a:schemeClr val="accent3">
                  <a:lumMod val="75000"/>
                </a:schemeClr>
              </a:buClr>
              <a:defRPr sz="1600" b="0" i="0">
                <a:latin typeface="Arial Narrow" panose="020B0604020202020204" pitchFamily="34" charset="0"/>
                <a:cs typeface="Arial Narrow" panose="020B0604020202020204" pitchFamily="34" charset="0"/>
              </a:defRPr>
            </a:lvl4pPr>
            <a:lvl5pPr>
              <a:buClr>
                <a:srgbClr val="DC0048"/>
              </a:buClr>
              <a:defRPr sz="1400" b="0" i="0">
                <a:solidFill>
                  <a:schemeClr val="tx1"/>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29165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 tekst/foto i 2 spalter med afsnit">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836346" y="2041121"/>
            <a:ext cx="3710048" cy="391361"/>
          </a:xfrm>
          <a:prstGeom prst="rect">
            <a:avLst/>
          </a:prstGeom>
        </p:spPr>
        <p:txBody>
          <a:bodyPr/>
          <a:lstStyle>
            <a:lvl1pPr marL="0" indent="0">
              <a:buNone/>
              <a:defRPr sz="2400" b="1"/>
            </a:lvl1pPr>
          </a:lstStyle>
          <a:p>
            <a:pPr lvl="0"/>
            <a:r>
              <a:rPr lang="da-DK" dirty="0" smtClean="0"/>
              <a:t>Klik for at redigere i master</a:t>
            </a:r>
            <a:endParaRPr lang="da-DK" dirty="0"/>
          </a:p>
        </p:txBody>
      </p:sp>
      <p:sp>
        <p:nvSpPr>
          <p:cNvPr id="16" name="Pladsholder til tekst 3"/>
          <p:cNvSpPr>
            <a:spLocks noGrp="1"/>
          </p:cNvSpPr>
          <p:nvPr>
            <p:ph type="body" sz="quarter" idx="13"/>
          </p:nvPr>
        </p:nvSpPr>
        <p:spPr>
          <a:xfrm>
            <a:off x="5313255" y="2041117"/>
            <a:ext cx="3720799" cy="391366"/>
          </a:xfrm>
          <a:prstGeom prst="rect">
            <a:avLst/>
          </a:prstGeom>
        </p:spPr>
        <p:txBody>
          <a:bodyPr/>
          <a:lstStyle>
            <a:lvl1pPr marL="0" indent="0">
              <a:buNone/>
              <a:defRPr sz="2400" b="1"/>
            </a:lvl1pPr>
          </a:lstStyle>
          <a:p>
            <a:pPr lvl="0"/>
            <a:r>
              <a:rPr lang="da-DK" dirty="0" smtClean="0"/>
              <a:t>Klik for at redigere i master</a:t>
            </a:r>
            <a:endParaRPr lang="da-DK" dirty="0"/>
          </a:p>
        </p:txBody>
      </p:sp>
      <p:sp>
        <p:nvSpPr>
          <p:cNvPr id="8"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3" y="874443"/>
            <a:ext cx="8199437" cy="665019"/>
          </a:xfrm>
          <a:prstGeom prst="rect">
            <a:avLst/>
          </a:prstGeom>
        </p:spPr>
        <p:txBody>
          <a:bodyPr/>
          <a:lstStyle>
            <a:lvl1pPr>
              <a:defRPr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
        <p:nvSpPr>
          <p:cNvPr id="9" name="Rektangel 8"/>
          <p:cNvSpPr/>
          <p:nvPr userDrawn="1"/>
        </p:nvSpPr>
        <p:spPr>
          <a:xfrm>
            <a:off x="9525409" y="5066"/>
            <a:ext cx="2663747" cy="685800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indhold 7">
            <a:extLst>
              <a:ext uri="{FF2B5EF4-FFF2-40B4-BE49-F238E27FC236}">
                <a16:creationId xmlns:a16="http://schemas.microsoft.com/office/drawing/2014/main" id="{D0B79AC0-FB8E-0446-B662-FC729B4BA624}"/>
              </a:ext>
            </a:extLst>
          </p:cNvPr>
          <p:cNvSpPr>
            <a:spLocks noGrp="1"/>
          </p:cNvSpPr>
          <p:nvPr>
            <p:ph sz="quarter" idx="10"/>
          </p:nvPr>
        </p:nvSpPr>
        <p:spPr>
          <a:xfrm>
            <a:off x="828132" y="2628989"/>
            <a:ext cx="3735298" cy="3716249"/>
          </a:xfrm>
          <a:prstGeom prst="rect">
            <a:avLst/>
          </a:prstGeom>
        </p:spPr>
        <p:txBody>
          <a:bodyPr/>
          <a:lstStyle>
            <a:lvl1pPr>
              <a:buClr>
                <a:srgbClr val="DC0048"/>
              </a:buClr>
              <a:defRPr sz="2400" b="0" i="0">
                <a:latin typeface="Arial Narrow" panose="020B0604020202020204" pitchFamily="34" charset="0"/>
                <a:cs typeface="Arial Narrow" panose="020B0604020202020204" pitchFamily="34" charset="0"/>
              </a:defRPr>
            </a:lvl1pPr>
            <a:lvl2pPr>
              <a:buClr>
                <a:schemeClr val="accent5">
                  <a:lumMod val="75000"/>
                </a:schemeClr>
              </a:buClr>
              <a:defRPr sz="2000" b="0" i="0">
                <a:latin typeface="Arial Narrow" panose="020B0604020202020204" pitchFamily="34" charset="0"/>
                <a:cs typeface="Arial Narrow" panose="020B0604020202020204" pitchFamily="34" charset="0"/>
              </a:defRPr>
            </a:lvl2pPr>
            <a:lvl3pPr>
              <a:buClr>
                <a:schemeClr val="accent6">
                  <a:lumMod val="75000"/>
                </a:schemeClr>
              </a:buClr>
              <a:defRPr sz="1800" b="0" i="0">
                <a:latin typeface="Arial Narrow" panose="020B0604020202020204" pitchFamily="34" charset="0"/>
                <a:cs typeface="Arial Narrow" panose="020B0604020202020204" pitchFamily="34" charset="0"/>
              </a:defRPr>
            </a:lvl3pPr>
            <a:lvl4pPr>
              <a:buClr>
                <a:schemeClr val="accent3">
                  <a:lumMod val="75000"/>
                </a:schemeClr>
              </a:buClr>
              <a:defRPr sz="1600" b="0" i="0">
                <a:latin typeface="Arial Narrow" panose="020B0604020202020204" pitchFamily="34" charset="0"/>
                <a:cs typeface="Arial Narrow" panose="020B0604020202020204" pitchFamily="34" charset="0"/>
              </a:defRPr>
            </a:lvl4pPr>
            <a:lvl5pPr>
              <a:buClr>
                <a:srgbClr val="DC0048"/>
              </a:buClr>
              <a:defRPr sz="1400" b="0" i="0">
                <a:solidFill>
                  <a:schemeClr val="tx1"/>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indhold 7">
            <a:extLst>
              <a:ext uri="{FF2B5EF4-FFF2-40B4-BE49-F238E27FC236}">
                <a16:creationId xmlns:a16="http://schemas.microsoft.com/office/drawing/2014/main" id="{D0B79AC0-FB8E-0446-B662-FC729B4BA624}"/>
              </a:ext>
            </a:extLst>
          </p:cNvPr>
          <p:cNvSpPr>
            <a:spLocks noGrp="1"/>
          </p:cNvSpPr>
          <p:nvPr>
            <p:ph sz="quarter" idx="14"/>
          </p:nvPr>
        </p:nvSpPr>
        <p:spPr>
          <a:xfrm>
            <a:off x="5321801" y="2636110"/>
            <a:ext cx="3735298" cy="3716249"/>
          </a:xfrm>
          <a:prstGeom prst="rect">
            <a:avLst/>
          </a:prstGeom>
        </p:spPr>
        <p:txBody>
          <a:bodyPr/>
          <a:lstStyle>
            <a:lvl1pPr>
              <a:buClr>
                <a:srgbClr val="DC0048"/>
              </a:buClr>
              <a:defRPr sz="2400" b="0" i="0">
                <a:latin typeface="Arial Narrow" panose="020B0604020202020204" pitchFamily="34" charset="0"/>
                <a:cs typeface="Arial Narrow" panose="020B0604020202020204" pitchFamily="34" charset="0"/>
              </a:defRPr>
            </a:lvl1pPr>
            <a:lvl2pPr>
              <a:buClr>
                <a:schemeClr val="accent5">
                  <a:lumMod val="75000"/>
                </a:schemeClr>
              </a:buClr>
              <a:defRPr sz="2000" b="0" i="0">
                <a:latin typeface="Arial Narrow" panose="020B0604020202020204" pitchFamily="34" charset="0"/>
                <a:cs typeface="Arial Narrow" panose="020B0604020202020204" pitchFamily="34" charset="0"/>
              </a:defRPr>
            </a:lvl2pPr>
            <a:lvl3pPr>
              <a:buClr>
                <a:schemeClr val="accent6">
                  <a:lumMod val="75000"/>
                </a:schemeClr>
              </a:buClr>
              <a:defRPr sz="1800" b="0" i="0">
                <a:latin typeface="Arial Narrow" panose="020B0604020202020204" pitchFamily="34" charset="0"/>
                <a:cs typeface="Arial Narrow" panose="020B0604020202020204" pitchFamily="34" charset="0"/>
              </a:defRPr>
            </a:lvl3pPr>
            <a:lvl4pPr>
              <a:buClr>
                <a:schemeClr val="accent3">
                  <a:lumMod val="75000"/>
                </a:schemeClr>
              </a:buClr>
              <a:defRPr sz="1600" b="0" i="0">
                <a:latin typeface="Arial Narrow" panose="020B0604020202020204" pitchFamily="34" charset="0"/>
                <a:cs typeface="Arial Narrow" panose="020B0604020202020204" pitchFamily="34" charset="0"/>
              </a:defRPr>
            </a:lvl4pPr>
            <a:lvl5pPr>
              <a:buClr>
                <a:srgbClr val="DC0048"/>
              </a:buClr>
              <a:defRPr sz="1400" b="0" i="0">
                <a:solidFill>
                  <a:schemeClr val="tx1"/>
                </a:solidFill>
                <a:latin typeface="Arial Narrow" panose="020B0604020202020204" pitchFamily="34" charset="0"/>
                <a:cs typeface="Arial Narrow" panose="020B0604020202020204" pitchFamily="34"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40356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t foto med undertekst">
    <p:spTree>
      <p:nvGrpSpPr>
        <p:cNvPr id="1" name=""/>
        <p:cNvGrpSpPr/>
        <p:nvPr/>
      </p:nvGrpSpPr>
      <p:grpSpPr>
        <a:xfrm>
          <a:off x="0" y="0"/>
          <a:ext cx="0" cy="0"/>
          <a:chOff x="0" y="0"/>
          <a:chExt cx="0" cy="0"/>
        </a:xfrm>
      </p:grpSpPr>
      <p:sp>
        <p:nvSpPr>
          <p:cNvPr id="6" name="Pladsholder til indhold 7">
            <a:extLst>
              <a:ext uri="{FF2B5EF4-FFF2-40B4-BE49-F238E27FC236}">
                <a16:creationId xmlns:a16="http://schemas.microsoft.com/office/drawing/2014/main" id="{A3087BF8-52EF-3E4E-A656-47B014E1D3E9}"/>
              </a:ext>
            </a:extLst>
          </p:cNvPr>
          <p:cNvSpPr>
            <a:spLocks noGrp="1"/>
          </p:cNvSpPr>
          <p:nvPr>
            <p:ph sz="quarter" idx="10"/>
          </p:nvPr>
        </p:nvSpPr>
        <p:spPr>
          <a:xfrm>
            <a:off x="842962" y="541935"/>
            <a:ext cx="8199437" cy="4820178"/>
          </a:xfrm>
          <a:prstGeom prst="rect">
            <a:avLst/>
          </a:prstGeom>
        </p:spPr>
        <p:txBody>
          <a:bodyPr/>
          <a:lstStyle>
            <a:lvl1pPr marL="0" indent="0">
              <a:buClr>
                <a:schemeClr val="tx1">
                  <a:lumMod val="50000"/>
                  <a:lumOff val="50000"/>
                </a:schemeClr>
              </a:buClr>
              <a:buNone/>
              <a:defRPr b="0" i="0">
                <a:latin typeface="Arial Narrow" panose="020B0604020202020204" pitchFamily="34" charset="0"/>
                <a:cs typeface="Arial Narrow" panose="020B0604020202020204" pitchFamily="34" charset="0"/>
              </a:defRPr>
            </a:lvl1pPr>
            <a:lvl2pPr>
              <a:buClr>
                <a:schemeClr val="tx1">
                  <a:lumMod val="50000"/>
                  <a:lumOff val="50000"/>
                </a:schemeClr>
              </a:buClr>
              <a:defRPr b="0" i="0">
                <a:latin typeface="Arial Narrow" panose="020B0604020202020204" pitchFamily="34" charset="0"/>
                <a:cs typeface="Arial Narrow" panose="020B0604020202020204" pitchFamily="34" charset="0"/>
              </a:defRPr>
            </a:lvl2pPr>
            <a:lvl3pPr>
              <a:buClr>
                <a:schemeClr val="tx1">
                  <a:lumMod val="50000"/>
                  <a:lumOff val="50000"/>
                </a:schemeClr>
              </a:buClr>
              <a:defRPr b="0" i="0">
                <a:latin typeface="Arial Narrow" panose="020B0604020202020204" pitchFamily="34" charset="0"/>
                <a:cs typeface="Arial Narrow" panose="020B0604020202020204" pitchFamily="34" charset="0"/>
              </a:defRPr>
            </a:lvl3pPr>
            <a:lvl4pPr>
              <a:buClr>
                <a:schemeClr val="tx1">
                  <a:lumMod val="50000"/>
                  <a:lumOff val="50000"/>
                </a:schemeClr>
              </a:buClr>
              <a:defRPr b="0" i="0">
                <a:latin typeface="Arial Narrow" panose="020B0604020202020204" pitchFamily="34" charset="0"/>
                <a:cs typeface="Arial Narrow" panose="020B0604020202020204" pitchFamily="34" charset="0"/>
              </a:defRPr>
            </a:lvl4pPr>
            <a:lvl5pPr>
              <a:buClr>
                <a:schemeClr val="tx1">
                  <a:lumMod val="50000"/>
                  <a:lumOff val="50000"/>
                </a:schemeClr>
              </a:buClr>
              <a:defRPr b="0" i="0">
                <a:solidFill>
                  <a:schemeClr val="tx1"/>
                </a:solidFill>
                <a:latin typeface="Arial Narrow" panose="020B0604020202020204" pitchFamily="34" charset="0"/>
                <a:cs typeface="Arial Narrow" panose="020B0604020202020204" pitchFamily="34" charset="0"/>
              </a:defRPr>
            </a:lvl5pPr>
          </a:lstStyle>
          <a:p>
            <a:pPr lvl="0"/>
            <a:r>
              <a:rPr lang="da-DK" dirty="0" smtClean="0"/>
              <a:t>Klik for at redigere i master</a:t>
            </a:r>
          </a:p>
        </p:txBody>
      </p:sp>
      <p:sp>
        <p:nvSpPr>
          <p:cNvPr id="7" name="Titel 9">
            <a:extLst>
              <a:ext uri="{FF2B5EF4-FFF2-40B4-BE49-F238E27FC236}">
                <a16:creationId xmlns:a16="http://schemas.microsoft.com/office/drawing/2014/main" id="{86057D62-9801-E54E-9439-1D94274DFFE2}"/>
              </a:ext>
            </a:extLst>
          </p:cNvPr>
          <p:cNvSpPr>
            <a:spLocks noGrp="1"/>
          </p:cNvSpPr>
          <p:nvPr>
            <p:ph type="title" hasCustomPrompt="1"/>
          </p:nvPr>
        </p:nvSpPr>
        <p:spPr>
          <a:xfrm>
            <a:off x="842962" y="5484780"/>
            <a:ext cx="8199437" cy="445431"/>
          </a:xfrm>
          <a:prstGeom prst="rect">
            <a:avLst/>
          </a:prstGeom>
        </p:spPr>
        <p:txBody>
          <a:bodyPr/>
          <a:lstStyle>
            <a:lvl1pPr>
              <a:defRPr sz="2800" b="0">
                <a:latin typeface="Arial" panose="020B0604020202020204" pitchFamily="34" charset="0"/>
                <a:cs typeface="Arial" panose="020B0604020202020204" pitchFamily="34" charset="0"/>
              </a:defRPr>
            </a:lvl1pPr>
          </a:lstStyle>
          <a:p>
            <a:r>
              <a:rPr lang="da-DK" dirty="0"/>
              <a:t>Evt. billedtitel</a:t>
            </a:r>
          </a:p>
        </p:txBody>
      </p:sp>
      <p:sp>
        <p:nvSpPr>
          <p:cNvPr id="10" name="Pladsholder til tekst 9">
            <a:extLst>
              <a:ext uri="{FF2B5EF4-FFF2-40B4-BE49-F238E27FC236}">
                <a16:creationId xmlns:a16="http://schemas.microsoft.com/office/drawing/2014/main" id="{7A136B7D-760B-4740-A381-823851203385}"/>
              </a:ext>
            </a:extLst>
          </p:cNvPr>
          <p:cNvSpPr>
            <a:spLocks noGrp="1"/>
          </p:cNvSpPr>
          <p:nvPr>
            <p:ph type="body" sz="quarter" idx="11"/>
          </p:nvPr>
        </p:nvSpPr>
        <p:spPr>
          <a:xfrm>
            <a:off x="842989" y="6002745"/>
            <a:ext cx="8199086" cy="339725"/>
          </a:xfrm>
          <a:prstGeom prst="rect">
            <a:avLst/>
          </a:prstGeom>
        </p:spPr>
        <p:txBody>
          <a:bodyPr/>
          <a:lstStyle>
            <a:lvl1pPr marL="0" indent="0">
              <a:buNone/>
              <a:defRPr sz="1800" b="0" i="0">
                <a:latin typeface="Arial Narrow" panose="020B0604020202020204" pitchFamily="34" charset="0"/>
                <a:cs typeface="Arial Narrow" panose="020B0604020202020204" pitchFamily="34" charset="0"/>
              </a:defRPr>
            </a:lvl1pPr>
          </a:lstStyle>
          <a:p>
            <a:pPr lvl="0"/>
            <a:r>
              <a:rPr lang="da-DK" smtClean="0"/>
              <a:t>Klik for at redigere i master</a:t>
            </a:r>
          </a:p>
        </p:txBody>
      </p:sp>
      <p:sp>
        <p:nvSpPr>
          <p:cNvPr id="8" name="Rektangel 7"/>
          <p:cNvSpPr/>
          <p:nvPr userDrawn="1"/>
        </p:nvSpPr>
        <p:spPr>
          <a:xfrm>
            <a:off x="9525409" y="5066"/>
            <a:ext cx="2663747" cy="685800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8426765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verskrift + tekst/foto i 1 spalte">
    <p:spTree>
      <p:nvGrpSpPr>
        <p:cNvPr id="1" name=""/>
        <p:cNvGrpSpPr/>
        <p:nvPr/>
      </p:nvGrpSpPr>
      <p:grpSpPr>
        <a:xfrm>
          <a:off x="0" y="0"/>
          <a:ext cx="0" cy="0"/>
          <a:chOff x="0" y="0"/>
          <a:chExt cx="0" cy="0"/>
        </a:xfrm>
      </p:grpSpPr>
      <p:sp>
        <p:nvSpPr>
          <p:cNvPr id="5" name="Titel 9">
            <a:extLst>
              <a:ext uri="{FF2B5EF4-FFF2-40B4-BE49-F238E27FC236}">
                <a16:creationId xmlns:a16="http://schemas.microsoft.com/office/drawing/2014/main" id="{94E49ADE-D44F-614B-821D-BF1A47F01391}"/>
              </a:ext>
            </a:extLst>
          </p:cNvPr>
          <p:cNvSpPr>
            <a:spLocks noGrp="1"/>
          </p:cNvSpPr>
          <p:nvPr>
            <p:ph type="title" hasCustomPrompt="1"/>
          </p:nvPr>
        </p:nvSpPr>
        <p:spPr>
          <a:xfrm>
            <a:off x="842963" y="874443"/>
            <a:ext cx="8199437" cy="665019"/>
          </a:xfrm>
          <a:prstGeom prst="rect">
            <a:avLst/>
          </a:prstGeom>
        </p:spPr>
        <p:txBody>
          <a:bodyPr/>
          <a:lstStyle>
            <a:lvl1pPr>
              <a:defRPr b="0">
                <a:solidFill>
                  <a:schemeClr val="tx1">
                    <a:lumMod val="65000"/>
                    <a:lumOff val="35000"/>
                  </a:schemeClr>
                </a:solidFill>
                <a:latin typeface="Arial" panose="020B0604020202020204" pitchFamily="34" charset="0"/>
                <a:cs typeface="Arial" panose="020B0604020202020204" pitchFamily="34" charset="0"/>
              </a:defRPr>
            </a:lvl1pPr>
          </a:lstStyle>
          <a:p>
            <a:r>
              <a:rPr lang="da-DK" dirty="0" smtClean="0"/>
              <a:t>Overskrift </a:t>
            </a:r>
            <a:r>
              <a:rPr lang="da-DK" dirty="0"/>
              <a:t>her…</a:t>
            </a:r>
          </a:p>
        </p:txBody>
      </p:sp>
      <p:sp>
        <p:nvSpPr>
          <p:cNvPr id="6" name="Rektangel 5"/>
          <p:cNvSpPr/>
          <p:nvPr userDrawn="1"/>
        </p:nvSpPr>
        <p:spPr>
          <a:xfrm>
            <a:off x="9525409" y="5066"/>
            <a:ext cx="2663747" cy="685800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14619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ort foto med undertekst">
    <p:spTree>
      <p:nvGrpSpPr>
        <p:cNvPr id="1" name=""/>
        <p:cNvGrpSpPr/>
        <p:nvPr/>
      </p:nvGrpSpPr>
      <p:grpSpPr>
        <a:xfrm>
          <a:off x="0" y="0"/>
          <a:ext cx="0" cy="0"/>
          <a:chOff x="0" y="0"/>
          <a:chExt cx="0" cy="0"/>
        </a:xfrm>
      </p:grpSpPr>
      <p:sp>
        <p:nvSpPr>
          <p:cNvPr id="3" name="Rektangel 2"/>
          <p:cNvSpPr/>
          <p:nvPr userDrawn="1"/>
        </p:nvSpPr>
        <p:spPr>
          <a:xfrm>
            <a:off x="9525409" y="5066"/>
            <a:ext cx="2663747" cy="685800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25230432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1D1BFC2-0225-A747-9028-8A4D81B56F33}"/>
              </a:ext>
            </a:extLst>
          </p:cNvPr>
          <p:cNvPicPr>
            <a:picLocks noChangeAspect="1"/>
          </p:cNvPicPr>
          <p:nvPr/>
        </p:nvPicPr>
        <p:blipFill>
          <a:blip r:embed="rId9"/>
          <a:stretch>
            <a:fillRect/>
          </a:stretch>
        </p:blipFill>
        <p:spPr>
          <a:xfrm>
            <a:off x="10057554" y="884462"/>
            <a:ext cx="1528498" cy="626260"/>
          </a:xfrm>
          <a:prstGeom prst="rect">
            <a:avLst/>
          </a:prstGeom>
        </p:spPr>
      </p:pic>
      <p:pic>
        <p:nvPicPr>
          <p:cNvPr id="6" name="Billede 5">
            <a:extLst>
              <a:ext uri="{FF2B5EF4-FFF2-40B4-BE49-F238E27FC236}">
                <a16:creationId xmlns:a16="http://schemas.microsoft.com/office/drawing/2014/main" id="{2E6CAE36-A933-F642-9057-9C18CF68F656}"/>
              </a:ext>
            </a:extLst>
          </p:cNvPr>
          <p:cNvPicPr>
            <a:picLocks noChangeAspect="1"/>
          </p:cNvPicPr>
          <p:nvPr userDrawn="1"/>
        </p:nvPicPr>
        <p:blipFill>
          <a:blip r:embed="rId10"/>
          <a:stretch>
            <a:fillRect/>
          </a:stretch>
        </p:blipFill>
        <p:spPr>
          <a:xfrm>
            <a:off x="10067115" y="5647268"/>
            <a:ext cx="1366718" cy="70509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57" r:id="rId3"/>
    <p:sldLayoutId id="2147483662" r:id="rId4"/>
    <p:sldLayoutId id="2147483661" r:id="rId5"/>
    <p:sldLayoutId id="2147483664" r:id="rId6"/>
    <p:sldLayoutId id="2147483663"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12" userDrawn="1">
          <p15:clr>
            <a:srgbClr val="F26B43"/>
          </p15:clr>
        </p15:guide>
        <p15:guide id="2" orient="horz" pos="3997" userDrawn="1">
          <p15:clr>
            <a:srgbClr val="F26B43"/>
          </p15:clr>
        </p15:guide>
        <p15:guide id="3"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Delirium </a:t>
            </a:r>
            <a:endParaRPr lang="da-DK" dirty="0"/>
          </a:p>
        </p:txBody>
      </p:sp>
      <p:sp>
        <p:nvSpPr>
          <p:cNvPr id="3" name="Pladsholder til tekst 2"/>
          <p:cNvSpPr>
            <a:spLocks noGrp="1"/>
          </p:cNvSpPr>
          <p:nvPr>
            <p:ph type="body" sz="quarter" idx="10"/>
          </p:nvPr>
        </p:nvSpPr>
        <p:spPr>
          <a:xfrm>
            <a:off x="1977154" y="2977982"/>
            <a:ext cx="7065246" cy="523442"/>
          </a:xfrm>
        </p:spPr>
        <p:txBody>
          <a:bodyPr/>
          <a:lstStyle/>
          <a:p>
            <a:r>
              <a:rPr lang="da-DK" dirty="0"/>
              <a:t>Ældresygdomme Aabenraa Sygehus Sønderjylland</a:t>
            </a:r>
          </a:p>
          <a:p>
            <a:r>
              <a:rPr lang="da-DK" dirty="0"/>
              <a:t>Barbara </a:t>
            </a:r>
            <a:r>
              <a:rPr lang="da-DK" dirty="0" err="1"/>
              <a:t>Ratajczyk</a:t>
            </a:r>
            <a:endParaRPr lang="da-DK" dirty="0"/>
          </a:p>
        </p:txBody>
      </p:sp>
      <p:pic>
        <p:nvPicPr>
          <p:cNvPr id="4" name="Billede 3"/>
          <p:cNvPicPr>
            <a:picLocks noChangeAspect="1"/>
          </p:cNvPicPr>
          <p:nvPr/>
        </p:nvPicPr>
        <p:blipFill>
          <a:blip r:embed="rId2"/>
          <a:stretch>
            <a:fillRect/>
          </a:stretch>
        </p:blipFill>
        <p:spPr>
          <a:xfrm>
            <a:off x="6183085" y="3519572"/>
            <a:ext cx="2577097" cy="2680299"/>
          </a:xfrm>
          <a:prstGeom prst="rect">
            <a:avLst/>
          </a:prstGeom>
        </p:spPr>
      </p:pic>
    </p:spTree>
    <p:extLst>
      <p:ext uri="{BB962C8B-B14F-4D97-AF65-F5344CB8AC3E}">
        <p14:creationId xmlns:p14="http://schemas.microsoft.com/office/powerpoint/2010/main" val="26539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p:txBody>
          <a:bodyPr/>
          <a:lstStyle/>
          <a:p>
            <a:pPr marL="0" indent="0">
              <a:buNone/>
            </a:pPr>
            <a:r>
              <a:rPr lang="da-DK" dirty="0" smtClean="0"/>
              <a:t>Det </a:t>
            </a:r>
            <a:r>
              <a:rPr lang="da-DK" dirty="0"/>
              <a:t>anbefales </a:t>
            </a:r>
            <a:r>
              <a:rPr lang="da-DK" b="1" dirty="0"/>
              <a:t>ikke</a:t>
            </a:r>
            <a:r>
              <a:rPr lang="da-DK" dirty="0"/>
              <a:t> at bruge psykofarmaka rutinemæssigt til alle </a:t>
            </a:r>
            <a:r>
              <a:rPr lang="da-DK" dirty="0" smtClean="0"/>
              <a:t>patienter med </a:t>
            </a:r>
            <a:r>
              <a:rPr lang="da-DK" dirty="0"/>
              <a:t>delirium, men kan overvejes </a:t>
            </a:r>
            <a:r>
              <a:rPr lang="da-DK" dirty="0" smtClean="0"/>
              <a:t>når: </a:t>
            </a:r>
            <a:br>
              <a:rPr lang="da-DK" dirty="0" smtClean="0"/>
            </a:br>
            <a:endParaRPr lang="da-DK" dirty="0"/>
          </a:p>
          <a:p>
            <a:pPr lvl="1">
              <a:buFont typeface="Arial" panose="020B0604020202020204" pitchFamily="34" charset="0"/>
              <a:buChar char="•"/>
            </a:pPr>
            <a:r>
              <a:rPr lang="da-DK" dirty="0" smtClean="0"/>
              <a:t>Non </a:t>
            </a:r>
            <a:r>
              <a:rPr lang="da-DK" dirty="0"/>
              <a:t>farmakologiske tiltag er utilstrækkelige og </a:t>
            </a:r>
            <a:endParaRPr lang="da-DK" dirty="0" smtClean="0"/>
          </a:p>
          <a:p>
            <a:pPr lvl="1">
              <a:buFont typeface="Arial" panose="020B0604020202020204" pitchFamily="34" charset="0"/>
              <a:buChar char="•"/>
            </a:pPr>
            <a:r>
              <a:rPr lang="da-DK" dirty="0" smtClean="0"/>
              <a:t>Patienten </a:t>
            </a:r>
            <a:r>
              <a:rPr lang="da-DK" dirty="0"/>
              <a:t>er til fare for sig selv eller </a:t>
            </a:r>
            <a:r>
              <a:rPr lang="da-DK" dirty="0" smtClean="0"/>
              <a:t>andre,</a:t>
            </a:r>
          </a:p>
          <a:p>
            <a:pPr lvl="1">
              <a:buFont typeface="Arial" panose="020B0604020202020204" pitchFamily="34" charset="0"/>
              <a:buChar char="•"/>
            </a:pPr>
            <a:r>
              <a:rPr lang="da-DK" dirty="0"/>
              <a:t>D</a:t>
            </a:r>
            <a:r>
              <a:rPr lang="da-DK" dirty="0" smtClean="0"/>
              <a:t>elirium </a:t>
            </a:r>
            <a:r>
              <a:rPr lang="da-DK" dirty="0"/>
              <a:t>forhindrer sufficient diagnostik og </a:t>
            </a:r>
            <a:r>
              <a:rPr lang="da-DK" dirty="0" smtClean="0"/>
              <a:t>behandling</a:t>
            </a:r>
          </a:p>
          <a:p>
            <a:pPr lvl="1">
              <a:buFont typeface="Arial" panose="020B0604020202020204" pitchFamily="34" charset="0"/>
              <a:buChar char="•"/>
            </a:pPr>
            <a:r>
              <a:rPr lang="da-DK" dirty="0" smtClean="0"/>
              <a:t>Patienten </a:t>
            </a:r>
            <a:r>
              <a:rPr lang="da-DK" dirty="0"/>
              <a:t>er forpint af hallucinationer, </a:t>
            </a:r>
            <a:r>
              <a:rPr lang="da-DK" dirty="0" smtClean="0"/>
              <a:t>vrangforestillinger, angst</a:t>
            </a:r>
          </a:p>
          <a:p>
            <a:pPr lvl="1">
              <a:buFont typeface="Arial" panose="020B0604020202020204" pitchFamily="34" charset="0"/>
              <a:buChar char="•"/>
            </a:pPr>
            <a:r>
              <a:rPr lang="da-DK" dirty="0"/>
              <a:t>H</a:t>
            </a:r>
            <a:r>
              <a:rPr lang="da-DK" dirty="0" smtClean="0"/>
              <a:t>os </a:t>
            </a:r>
            <a:r>
              <a:rPr lang="da-DK" dirty="0"/>
              <a:t>terminale </a:t>
            </a:r>
            <a:r>
              <a:rPr lang="da-DK" dirty="0" smtClean="0"/>
              <a:t>patienter </a:t>
            </a:r>
          </a:p>
          <a:p>
            <a:pPr lvl="1">
              <a:lnSpc>
                <a:spcPct val="8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da-DK" altLang="da-DK" dirty="0">
                <a:latin typeface="Arial Narrow" panose="020B0606020202030204" pitchFamily="34" charset="0"/>
                <a:cs typeface="Arial" panose="020B0604020202020204" pitchFamily="34" charset="0"/>
              </a:rPr>
              <a:t>Hvis </a:t>
            </a:r>
            <a:r>
              <a:rPr lang="da-DK" altLang="da-DK" dirty="0" err="1">
                <a:latin typeface="Arial Narrow" panose="020B0606020202030204" pitchFamily="34" charset="0"/>
                <a:cs typeface="Arial" panose="020B0604020202020204" pitchFamily="34" charset="0"/>
              </a:rPr>
              <a:t>psykofarmakologisk</a:t>
            </a:r>
            <a:r>
              <a:rPr lang="da-DK" altLang="da-DK" dirty="0">
                <a:latin typeface="Arial Narrow" panose="020B0606020202030204" pitchFamily="34" charset="0"/>
                <a:cs typeface="Arial" panose="020B0604020202020204" pitchFamily="34" charset="0"/>
              </a:rPr>
              <a:t> behandling </a:t>
            </a:r>
            <a:r>
              <a:rPr lang="da-DK" altLang="da-DK" dirty="0" smtClean="0">
                <a:latin typeface="Arial Narrow" panose="020B0606020202030204" pitchFamily="34" charset="0"/>
                <a:cs typeface="Arial" panose="020B0604020202020204" pitchFamily="34" charset="0"/>
              </a:rPr>
              <a:t>påkrævet:</a:t>
            </a:r>
          </a:p>
          <a:p>
            <a:pPr lvl="1">
              <a:lnSpc>
                <a:spcPct val="8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da-DK" altLang="da-DK" dirty="0" smtClean="0">
                <a:solidFill>
                  <a:srgbClr val="FF0000"/>
                </a:solidFill>
                <a:latin typeface="Arial" panose="020B0604020202020204" pitchFamily="34" charset="0"/>
                <a:cs typeface="Arial" panose="020B0604020202020204" pitchFamily="34" charset="0"/>
              </a:rPr>
              <a:t>TILSTRÆBE </a:t>
            </a:r>
            <a:r>
              <a:rPr lang="da-DK" altLang="da-DK" dirty="0">
                <a:solidFill>
                  <a:srgbClr val="FF0000"/>
                </a:solidFill>
                <a:latin typeface="Arial" panose="020B0604020202020204" pitchFamily="34" charset="0"/>
                <a:cs typeface="Arial" panose="020B0604020202020204" pitchFamily="34" charset="0"/>
              </a:rPr>
              <a:t>MINDST MULIGT DOSIS</a:t>
            </a:r>
          </a:p>
          <a:p>
            <a:pPr lvl="1">
              <a:buFont typeface="Arial" panose="020B0604020202020204" pitchFamily="34" charset="0"/>
              <a:buChar char="•"/>
            </a:pPr>
            <a:endParaRPr lang="da-DK" dirty="0"/>
          </a:p>
          <a:p>
            <a:endParaRPr lang="da-DK" dirty="0"/>
          </a:p>
          <a:p>
            <a:endParaRPr lang="da-DK" dirty="0"/>
          </a:p>
          <a:p>
            <a:endParaRPr lang="da-DK" dirty="0"/>
          </a:p>
        </p:txBody>
      </p:sp>
      <p:sp>
        <p:nvSpPr>
          <p:cNvPr id="3" name="Titel 2"/>
          <p:cNvSpPr>
            <a:spLocks noGrp="1"/>
          </p:cNvSpPr>
          <p:nvPr>
            <p:ph type="title"/>
          </p:nvPr>
        </p:nvSpPr>
        <p:spPr/>
        <p:txBody>
          <a:bodyPr/>
          <a:lstStyle/>
          <a:p>
            <a:r>
              <a:rPr lang="da-DK" dirty="0" smtClean="0"/>
              <a:t>Delirium behandling</a:t>
            </a:r>
            <a:endParaRPr lang="da-DK" dirty="0"/>
          </a:p>
        </p:txBody>
      </p:sp>
    </p:spTree>
    <p:extLst>
      <p:ext uri="{BB962C8B-B14F-4D97-AF65-F5344CB8AC3E}">
        <p14:creationId xmlns:p14="http://schemas.microsoft.com/office/powerpoint/2010/main" val="1510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5270"/>
            <a:ext cx="949325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1"/>
          <p:cNvGraphicFramePr>
            <a:graphicFrameLocks noGrp="1"/>
          </p:cNvGraphicFramePr>
          <p:nvPr>
            <p:extLst>
              <p:ext uri="{D42A27DB-BD31-4B8C-83A1-F6EECF244321}">
                <p14:modId xmlns:p14="http://schemas.microsoft.com/office/powerpoint/2010/main" val="1773373125"/>
              </p:ext>
            </p:extLst>
          </p:nvPr>
        </p:nvGraphicFramePr>
        <p:xfrm>
          <a:off x="773748" y="180975"/>
          <a:ext cx="7993062" cy="6465891"/>
        </p:xfrm>
        <a:graphic>
          <a:graphicData uri="http://schemas.openxmlformats.org/drawingml/2006/table">
            <a:tbl>
              <a:tblPr firstRow="1" firstCol="1" bandRow="1"/>
              <a:tblGrid>
                <a:gridCol w="1292228">
                  <a:extLst>
                    <a:ext uri="{9D8B030D-6E8A-4147-A177-3AD203B41FA5}">
                      <a16:colId xmlns:a16="http://schemas.microsoft.com/office/drawing/2014/main" val="20000"/>
                    </a:ext>
                  </a:extLst>
                </a:gridCol>
                <a:gridCol w="1605267">
                  <a:extLst>
                    <a:ext uri="{9D8B030D-6E8A-4147-A177-3AD203B41FA5}">
                      <a16:colId xmlns:a16="http://schemas.microsoft.com/office/drawing/2014/main" val="20001"/>
                    </a:ext>
                  </a:extLst>
                </a:gridCol>
                <a:gridCol w="1814715">
                  <a:extLst>
                    <a:ext uri="{9D8B030D-6E8A-4147-A177-3AD203B41FA5}">
                      <a16:colId xmlns:a16="http://schemas.microsoft.com/office/drawing/2014/main" val="20002"/>
                    </a:ext>
                  </a:extLst>
                </a:gridCol>
                <a:gridCol w="1614339">
                  <a:extLst>
                    <a:ext uri="{9D8B030D-6E8A-4147-A177-3AD203B41FA5}">
                      <a16:colId xmlns:a16="http://schemas.microsoft.com/office/drawing/2014/main" val="20003"/>
                    </a:ext>
                  </a:extLst>
                </a:gridCol>
                <a:gridCol w="1666513">
                  <a:extLst>
                    <a:ext uri="{9D8B030D-6E8A-4147-A177-3AD203B41FA5}">
                      <a16:colId xmlns:a16="http://schemas.microsoft.com/office/drawing/2014/main" val="20004"/>
                    </a:ext>
                  </a:extLst>
                </a:gridCol>
              </a:tblGrid>
              <a:tr h="229061">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 </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93C6"/>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Delirium</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93C6"/>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Demens</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93C6"/>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Depression</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93C6"/>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Akut psykose</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93C6"/>
                    </a:solidFill>
                  </a:tcPr>
                </a:tc>
                <a:extLst>
                  <a:ext uri="{0D108BD9-81ED-4DB2-BD59-A6C34878D82A}">
                    <a16:rowId xmlns:a16="http://schemas.microsoft.com/office/drawing/2014/main" val="10000"/>
                  </a:ext>
                </a:extLst>
              </a:tr>
              <a:tr h="465968">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Debut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Akut- timer til dage</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Snigende – måneder til år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Snigende uger til måneder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Akut: &lt; 2 uger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extLst>
                  <a:ext uri="{0D108BD9-81ED-4DB2-BD59-A6C34878D82A}">
                    <a16:rowId xmlns:a16="http://schemas.microsoft.com/office/drawing/2014/main" val="10001"/>
                  </a:ext>
                </a:extLst>
              </a:tr>
              <a:tr h="916244">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Forløb</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Fluktuerende, svingende</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Langvarig, med langsom men konsekvent forværring</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Langvarig, med mulige remissioner og exacerbationer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Hurtige skift i billedet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458122">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Varighed</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Timer til uger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dirty="0">
                          <a:effectLst/>
                          <a:latin typeface="Liberation Serif"/>
                          <a:ea typeface="SimSun" panose="02010600030101010101" pitchFamily="2" charset="-122"/>
                          <a:cs typeface="Lucida Sans" panose="020B0602030504020204" pitchFamily="34" charset="0"/>
                        </a:rPr>
                        <a:t>År</a:t>
                      </a:r>
                      <a:endParaRPr lang="pl-PL" sz="1200" kern="100" dirty="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Uger til år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Uger til måneder </a:t>
                      </a:r>
                      <a:endParaRPr lang="pl-PL" sz="1200" kern="100">
                        <a:effectLst/>
                        <a:latin typeface="Liberation Serif"/>
                        <a:ea typeface="SimSun" panose="02010600030101010101" pitchFamily="2" charset="-122"/>
                        <a:cs typeface="Lucida Sans" panose="020B0602030504020204" pitchFamily="34" charset="0"/>
                      </a:endParaRPr>
                    </a:p>
                    <a:p>
                      <a:pPr>
                        <a:spcAft>
                          <a:spcPts val="0"/>
                        </a:spcAft>
                      </a:pPr>
                      <a:r>
                        <a:rPr lang="da-DK" sz="1200" kern="100">
                          <a:effectLst/>
                          <a:latin typeface="Liberation Serif"/>
                          <a:ea typeface="SimSun" panose="02010600030101010101" pitchFamily="2" charset="-122"/>
                          <a:cs typeface="Lucida Sans" panose="020B0602030504020204" pitchFamily="34" charset="0"/>
                        </a:rPr>
                        <a:t>&lt; 3 måneder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extLst>
                  <a:ext uri="{0D108BD9-81ED-4DB2-BD59-A6C34878D82A}">
                    <a16:rowId xmlns:a16="http://schemas.microsoft.com/office/drawing/2014/main" val="10003"/>
                  </a:ext>
                </a:extLst>
              </a:tr>
              <a:tr h="458122">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Døgnrytme</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Forstyrret, ofte inverteret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Oftest normal</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Normal eller påvirket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Oftest normal</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29061">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Bevidsthed</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Nedsat, skiftende</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Klar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Klar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Klar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extLst>
                  <a:ext uri="{0D108BD9-81ED-4DB2-BD59-A6C34878D82A}">
                    <a16:rowId xmlns:a16="http://schemas.microsoft.com/office/drawing/2014/main" val="10005"/>
                  </a:ext>
                </a:extLst>
              </a:tr>
              <a:tr h="687183">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Hukommelse, koncentration</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Nedsat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Nedsat, især kortids-langtidshukommelsen svækkes sidst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Normal eller nedsat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Normal</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6"/>
                  </a:ext>
                </a:extLst>
              </a:tr>
              <a:tr h="916244">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Orientering</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Desorienteret</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Normal</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Normal</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Normal, men an være præget af psykotisk tankegang</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9E2"/>
                    </a:solidFill>
                  </a:tcPr>
                </a:tc>
                <a:extLst>
                  <a:ext uri="{0D108BD9-81ED-4DB2-BD59-A6C34878D82A}">
                    <a16:rowId xmlns:a16="http://schemas.microsoft.com/office/drawing/2014/main" val="10007"/>
                  </a:ext>
                </a:extLst>
              </a:tr>
              <a:tr h="916244">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Hallucinationer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Syns- og sjældnere</a:t>
                      </a:r>
                      <a:endParaRPr lang="pl-PL" sz="1200" kern="100">
                        <a:effectLst/>
                        <a:latin typeface="Liberation Serif"/>
                        <a:ea typeface="SimSun" panose="02010600030101010101" pitchFamily="2" charset="-122"/>
                        <a:cs typeface="Lucida Sans" panose="020B0602030504020204" pitchFamily="34" charset="0"/>
                      </a:endParaRPr>
                    </a:p>
                    <a:p>
                      <a:pPr>
                        <a:spcAft>
                          <a:spcPts val="0"/>
                        </a:spcAft>
                      </a:pPr>
                      <a:r>
                        <a:rPr lang="da-DK" sz="1200" kern="100">
                          <a:effectLst/>
                          <a:latin typeface="Liberation Serif"/>
                          <a:ea typeface="SimSun" panose="02010600030101010101" pitchFamily="2" charset="-122"/>
                          <a:cs typeface="Lucida Sans" panose="020B0602030504020204" pitchFamily="34" charset="0"/>
                        </a:rPr>
                        <a:t>hørehallucinationer</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Ingen</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Ingen</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Oftest høre-, men syns- smags- og lugthallucinationer kan forekomme</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8"/>
                  </a:ext>
                </a:extLst>
              </a:tr>
              <a:tr h="731520">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Prognose</a:t>
                      </a:r>
                      <a:endParaRPr lang="pl-PL" sz="1200" kern="100">
                        <a:effectLst/>
                        <a:latin typeface="Liberation Serif"/>
                        <a:ea typeface="SimSun" panose="02010600030101010101" pitchFamily="2" charset="-122"/>
                        <a:cs typeface="Lucida Sans" panose="020B0602030504020204" pitchFamily="34" charset="0"/>
                      </a:endParaRPr>
                    </a:p>
                    <a:p>
                      <a:pPr>
                        <a:spcAft>
                          <a:spcPts val="0"/>
                        </a:spcAft>
                      </a:pPr>
                      <a:r>
                        <a:rPr lang="da-DK" sz="1200" kern="100">
                          <a:effectLst/>
                          <a:latin typeface="Liberation Serif"/>
                          <a:ea typeface="SimSun" panose="02010600030101010101" pitchFamily="2" charset="-122"/>
                          <a:cs typeface="Lucida Sans" panose="020B0602030504020204" pitchFamily="34" charset="0"/>
                        </a:rPr>
                        <a:t> </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dirty="0">
                          <a:effectLst/>
                          <a:latin typeface="Liberation Serif"/>
                          <a:ea typeface="SimSun" panose="02010600030101010101" pitchFamily="2" charset="-122"/>
                          <a:cs typeface="Lucida Sans" panose="020B0602030504020204" pitchFamily="34" charset="0"/>
                        </a:rPr>
                        <a:t>Reversibel hos de fleste (hos 1/3 del af ptt fortsat kognitiv reduktion efter 6 mdr)</a:t>
                      </a:r>
                      <a:endParaRPr lang="pl-PL" sz="1200" kern="100" dirty="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Progredierende, ikke reversibel</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Potentiel reversibel</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Reversibel </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9"/>
                  </a:ext>
                </a:extLst>
              </a:tr>
              <a:tr h="458122">
                <a:tc>
                  <a:txBody>
                    <a:bodyPr/>
                    <a:lstStyle/>
                    <a:p>
                      <a:pPr>
                        <a:spcAft>
                          <a:spcPts val="0"/>
                        </a:spcAft>
                      </a:pPr>
                      <a:r>
                        <a:rPr lang="da-DK" sz="1200" kern="100" dirty="0">
                          <a:effectLst/>
                          <a:latin typeface="Liberation Serif"/>
                          <a:ea typeface="SimSun" panose="02010600030101010101" pitchFamily="2" charset="-122"/>
                          <a:cs typeface="Lucida Sans" panose="020B0602030504020204" pitchFamily="34" charset="0"/>
                        </a:rPr>
                        <a:t>Psykomotorik</a:t>
                      </a:r>
                      <a:endParaRPr lang="pl-PL" sz="1200" kern="100" dirty="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Afhængigt af delirform- </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Rastløs </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a:effectLst/>
                          <a:latin typeface="Liberation Serif"/>
                          <a:ea typeface="SimSun" panose="02010600030101010101" pitchFamily="2" charset="-122"/>
                          <a:cs typeface="Lucida Sans" panose="020B0602030504020204" pitchFamily="34" charset="0"/>
                        </a:rPr>
                        <a:t>Nedsat </a:t>
                      </a:r>
                      <a:endParaRPr lang="pl-PL" sz="1200" kern="10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spcAft>
                          <a:spcPts val="0"/>
                        </a:spcAft>
                      </a:pPr>
                      <a:r>
                        <a:rPr lang="da-DK" sz="1200" kern="100" dirty="0">
                          <a:effectLst/>
                          <a:latin typeface="Liberation Serif"/>
                          <a:ea typeface="SimSun" panose="02010600030101010101" pitchFamily="2" charset="-122"/>
                          <a:cs typeface="Lucida Sans" panose="020B0602030504020204" pitchFamily="34" charset="0"/>
                        </a:rPr>
                        <a:t>Afhængigt af psykosens art</a:t>
                      </a:r>
                      <a:endParaRPr lang="pl-PL" sz="1200" kern="100" dirty="0">
                        <a:effectLst/>
                        <a:latin typeface="Liberation Serif"/>
                        <a:ea typeface="SimSun" panose="02010600030101010101" pitchFamily="2" charset="-122"/>
                        <a:cs typeface="Lucida Sans" panose="020B0602030504020204" pitchFamily="34" charset="0"/>
                      </a:endParaRPr>
                    </a:p>
                  </a:txBody>
                  <a:tcPr marL="67302" marR="67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101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p:txBody>
          <a:bodyPr/>
          <a:lstStyle/>
          <a:p>
            <a:r>
              <a:rPr lang="da-DK" dirty="0"/>
              <a:t>DELIRIUM </a:t>
            </a:r>
          </a:p>
          <a:p>
            <a:r>
              <a:rPr lang="da-DK" dirty="0" smtClean="0"/>
              <a:t>Opstår </a:t>
            </a:r>
            <a:r>
              <a:rPr lang="da-DK" dirty="0"/>
              <a:t>akut og har et svingende forløb</a:t>
            </a:r>
          </a:p>
          <a:p>
            <a:r>
              <a:rPr lang="da-DK" dirty="0" smtClean="0"/>
              <a:t>Er </a:t>
            </a:r>
            <a:r>
              <a:rPr lang="da-DK" dirty="0"/>
              <a:t>en meget hyppig, </a:t>
            </a:r>
            <a:endParaRPr lang="da-DK" dirty="0" smtClean="0"/>
          </a:p>
          <a:p>
            <a:r>
              <a:rPr lang="da-DK" dirty="0" smtClean="0"/>
              <a:t>Underdiagnosticeret</a:t>
            </a:r>
            <a:r>
              <a:rPr lang="da-DK" dirty="0"/>
              <a:t>, </a:t>
            </a:r>
          </a:p>
          <a:p>
            <a:r>
              <a:rPr lang="da-DK" dirty="0" smtClean="0"/>
              <a:t>Potentiel </a:t>
            </a:r>
            <a:r>
              <a:rPr lang="da-DK" dirty="0"/>
              <a:t>livstruende tilstand, med ofte dårlig prognose</a:t>
            </a:r>
          </a:p>
          <a:p>
            <a:r>
              <a:rPr lang="da-DK" dirty="0" smtClean="0"/>
              <a:t>Husk </a:t>
            </a:r>
            <a:r>
              <a:rPr lang="da-DK" dirty="0"/>
              <a:t>at sikre basale behov og behandle </a:t>
            </a:r>
            <a:r>
              <a:rPr lang="da-DK" dirty="0" smtClean="0"/>
              <a:t>tilgrundliggende </a:t>
            </a:r>
            <a:r>
              <a:rPr lang="da-DK" dirty="0"/>
              <a:t>årsager</a:t>
            </a:r>
          </a:p>
        </p:txBody>
      </p:sp>
      <p:sp>
        <p:nvSpPr>
          <p:cNvPr id="3" name="Titel 2"/>
          <p:cNvSpPr>
            <a:spLocks noGrp="1"/>
          </p:cNvSpPr>
          <p:nvPr>
            <p:ph type="title"/>
          </p:nvPr>
        </p:nvSpPr>
        <p:spPr/>
        <p:txBody>
          <a:bodyPr/>
          <a:lstStyle/>
          <a:p>
            <a:r>
              <a:rPr lang="da-DK" dirty="0" err="1" smtClean="0"/>
              <a:t>Take</a:t>
            </a:r>
            <a:r>
              <a:rPr lang="da-DK" dirty="0" smtClean="0"/>
              <a:t> </a:t>
            </a:r>
            <a:r>
              <a:rPr lang="da-DK" dirty="0" err="1" smtClean="0"/>
              <a:t>home</a:t>
            </a:r>
            <a:r>
              <a:rPr lang="da-DK" dirty="0" smtClean="0"/>
              <a:t> </a:t>
            </a:r>
            <a:r>
              <a:rPr lang="da-DK" dirty="0" err="1" smtClean="0"/>
              <a:t>message</a:t>
            </a:r>
            <a:endParaRPr lang="da-DK" dirty="0"/>
          </a:p>
        </p:txBody>
      </p:sp>
    </p:spTree>
    <p:extLst>
      <p:ext uri="{BB962C8B-B14F-4D97-AF65-F5344CB8AC3E}">
        <p14:creationId xmlns:p14="http://schemas.microsoft.com/office/powerpoint/2010/main" val="340320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p:txBody>
          <a:bodyPr/>
          <a:lstStyle/>
          <a:p>
            <a:r>
              <a:rPr lang="da-DK" dirty="0"/>
              <a:t>Gammel Lene </a:t>
            </a:r>
          </a:p>
          <a:p>
            <a:r>
              <a:rPr lang="da-DK" dirty="0"/>
              <a:t>Niels </a:t>
            </a:r>
            <a:r>
              <a:rPr lang="da-DK" dirty="0" smtClean="0"/>
              <a:t>Hausgaard</a:t>
            </a:r>
          </a:p>
          <a:p>
            <a:endParaRPr lang="da-DK" dirty="0"/>
          </a:p>
          <a:p>
            <a:endParaRPr lang="da-DK" dirty="0"/>
          </a:p>
        </p:txBody>
      </p:sp>
      <p:sp>
        <p:nvSpPr>
          <p:cNvPr id="3" name="Titel 2"/>
          <p:cNvSpPr>
            <a:spLocks noGrp="1"/>
          </p:cNvSpPr>
          <p:nvPr>
            <p:ph type="title"/>
          </p:nvPr>
        </p:nvSpPr>
        <p:spPr/>
        <p:txBody>
          <a:bodyPr/>
          <a:lstStyle/>
          <a:p>
            <a:r>
              <a:rPr lang="da-DK" dirty="0" smtClean="0"/>
              <a:t>Delirium eller demens </a:t>
            </a:r>
            <a:endParaRPr lang="da-DK" dirty="0"/>
          </a:p>
        </p:txBody>
      </p:sp>
      <p:graphicFrame>
        <p:nvGraphicFramePr>
          <p:cNvPr id="5" name="Object 4"/>
          <p:cNvGraphicFramePr>
            <a:graphicFrameLocks noChangeAspect="1"/>
          </p:cNvGraphicFramePr>
          <p:nvPr>
            <p:extLst/>
          </p:nvPr>
        </p:nvGraphicFramePr>
        <p:xfrm>
          <a:off x="2832861" y="4634232"/>
          <a:ext cx="4219639" cy="763270"/>
        </p:xfrm>
        <a:graphic>
          <a:graphicData uri="http://schemas.openxmlformats.org/presentationml/2006/ole">
            <mc:AlternateContent xmlns:mc="http://schemas.openxmlformats.org/markup-compatibility/2006">
              <mc:Choice xmlns:v="urn:schemas-microsoft-com:vml" Requires="v">
                <p:oleObj spid="_x0000_s2052" name="Pakke-Shell-objekt" showAsIcon="1" r:id="rId3" imgW="2463840" imgH="439560" progId="Package">
                  <p:embed/>
                </p:oleObj>
              </mc:Choice>
              <mc:Fallback>
                <p:oleObj name="Pakke-Shell-objekt" showAsIcon="1" r:id="rId3" imgW="2463840" imgH="439560" progId="Package">
                  <p:embed/>
                  <p:pic>
                    <p:nvPicPr>
                      <p:cNvPr id="5" name="Object 4"/>
                      <p:cNvPicPr>
                        <a:picLocks noChangeAspect="1" noChangeArrowheads="1"/>
                      </p:cNvPicPr>
                      <p:nvPr/>
                    </p:nvPicPr>
                    <p:blipFill>
                      <a:blip r:embed="rId4"/>
                      <a:srcRect/>
                      <a:stretch>
                        <a:fillRect/>
                      </a:stretch>
                    </p:blipFill>
                    <p:spPr bwMode="auto">
                      <a:xfrm>
                        <a:off x="2832861" y="4634232"/>
                        <a:ext cx="4219639" cy="7632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4367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845951" y="1539462"/>
            <a:ext cx="8199437" cy="4805775"/>
          </a:xfrm>
        </p:spPr>
        <p:txBody>
          <a:bodyPr/>
          <a:lstStyle/>
          <a:p>
            <a:r>
              <a:rPr lang="da-DK" dirty="0"/>
              <a:t>O</a:t>
            </a:r>
            <a:r>
              <a:rPr lang="da-DK" dirty="0" smtClean="0"/>
              <a:t>rganisk</a:t>
            </a:r>
            <a:r>
              <a:rPr lang="da-DK" dirty="0"/>
              <a:t>/ somatisk betinget </a:t>
            </a:r>
            <a:r>
              <a:rPr lang="da-DK" dirty="0" err="1"/>
              <a:t>psyko</a:t>
            </a:r>
            <a:r>
              <a:rPr lang="da-DK" b="1" dirty="0" err="1"/>
              <a:t>syndrom</a:t>
            </a:r>
            <a:r>
              <a:rPr lang="da-DK" dirty="0"/>
              <a:t>, som opstår </a:t>
            </a:r>
            <a:r>
              <a:rPr lang="da-DK" dirty="0">
                <a:solidFill>
                  <a:srgbClr val="FF0000"/>
                </a:solidFill>
              </a:rPr>
              <a:t>AKUT</a:t>
            </a:r>
            <a:r>
              <a:rPr lang="da-DK" dirty="0"/>
              <a:t> og har et </a:t>
            </a:r>
            <a:r>
              <a:rPr lang="da-DK" dirty="0">
                <a:solidFill>
                  <a:srgbClr val="FF0000"/>
                </a:solidFill>
              </a:rPr>
              <a:t>SVINGENDE FORLØB </a:t>
            </a:r>
            <a:r>
              <a:rPr lang="da-DK" dirty="0"/>
              <a:t>med diagnostiske </a:t>
            </a:r>
            <a:r>
              <a:rPr lang="da-DK" dirty="0" smtClean="0"/>
              <a:t>kernesymptomer</a:t>
            </a:r>
          </a:p>
          <a:p>
            <a:r>
              <a:rPr lang="da-DK" b="1" dirty="0" err="1"/>
              <a:t>Hypoaktiv</a:t>
            </a:r>
            <a:r>
              <a:rPr lang="da-DK" b="1" dirty="0"/>
              <a:t>= „stille delirium</a:t>
            </a:r>
            <a:r>
              <a:rPr lang="da-DK" b="1" dirty="0" smtClean="0"/>
              <a:t>”</a:t>
            </a:r>
          </a:p>
          <a:p>
            <a:r>
              <a:rPr lang="da-DK" b="1" dirty="0"/>
              <a:t>Hyperaktiv = Agiteret </a:t>
            </a:r>
            <a:r>
              <a:rPr lang="da-DK" b="1" dirty="0" smtClean="0"/>
              <a:t>delirium</a:t>
            </a:r>
          </a:p>
          <a:p>
            <a:r>
              <a:rPr lang="da-DK" b="1" dirty="0" smtClean="0"/>
              <a:t>Blandingsdelirium</a:t>
            </a:r>
            <a:endParaRPr lang="da-DK" dirty="0" smtClean="0"/>
          </a:p>
          <a:p>
            <a:r>
              <a:rPr lang="da-DK" dirty="0"/>
              <a:t>Kan hos ældre, skrøbelige patienter være første symptom på akut somatisk, banal eller alvorlig </a:t>
            </a:r>
            <a:r>
              <a:rPr lang="da-DK" dirty="0" smtClean="0"/>
              <a:t>sygdom</a:t>
            </a:r>
            <a:endParaRPr lang="da-DK" dirty="0"/>
          </a:p>
          <a:p>
            <a:r>
              <a:rPr lang="da-DK" dirty="0"/>
              <a:t> 50% patienter med hoftenære frakturer risikerer, at udvikle delirium</a:t>
            </a:r>
          </a:p>
          <a:p>
            <a:endParaRPr lang="da-DK" dirty="0"/>
          </a:p>
          <a:p>
            <a:endParaRPr lang="da-DK" dirty="0"/>
          </a:p>
        </p:txBody>
      </p:sp>
      <p:sp>
        <p:nvSpPr>
          <p:cNvPr id="3" name="Titel 2"/>
          <p:cNvSpPr>
            <a:spLocks noGrp="1"/>
          </p:cNvSpPr>
          <p:nvPr>
            <p:ph type="title"/>
          </p:nvPr>
        </p:nvSpPr>
        <p:spPr/>
        <p:txBody>
          <a:bodyPr/>
          <a:lstStyle/>
          <a:p>
            <a:r>
              <a:rPr lang="da-DK" dirty="0" smtClean="0"/>
              <a:t>Delirium definition + typer</a:t>
            </a:r>
            <a:endParaRPr lang="da-DK" dirty="0"/>
          </a:p>
        </p:txBody>
      </p:sp>
    </p:spTree>
    <p:extLst>
      <p:ext uri="{BB962C8B-B14F-4D97-AF65-F5344CB8AC3E}">
        <p14:creationId xmlns:p14="http://schemas.microsoft.com/office/powerpoint/2010/main" val="11934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p:txBody>
          <a:bodyPr/>
          <a:lstStyle/>
          <a:p>
            <a:pPr>
              <a:lnSpc>
                <a:spcPct val="100000"/>
              </a:lnSpc>
            </a:pPr>
            <a:r>
              <a:rPr lang="da-DK" b="1" dirty="0" smtClean="0"/>
              <a:t>Bevidsthedsuklarhed</a:t>
            </a:r>
            <a:r>
              <a:rPr lang="da-DK" dirty="0" smtClean="0"/>
              <a:t> </a:t>
            </a:r>
            <a:r>
              <a:rPr lang="da-DK" dirty="0"/>
              <a:t>svækket opmærksomhed og </a:t>
            </a:r>
            <a:r>
              <a:rPr lang="da-DK" dirty="0" smtClean="0"/>
              <a:t>opfattelse</a:t>
            </a:r>
            <a:endParaRPr lang="da-DK" dirty="0"/>
          </a:p>
          <a:p>
            <a:pPr>
              <a:lnSpc>
                <a:spcPct val="100000"/>
              </a:lnSpc>
            </a:pPr>
            <a:r>
              <a:rPr lang="da-DK" b="1" dirty="0" smtClean="0"/>
              <a:t>Kognitive </a:t>
            </a:r>
            <a:r>
              <a:rPr lang="da-DK" b="1" dirty="0"/>
              <a:t>forstyrrelser</a:t>
            </a:r>
            <a:r>
              <a:rPr lang="da-DK" dirty="0"/>
              <a:t>: desorientering og svækket korttidshukommelse</a:t>
            </a:r>
          </a:p>
          <a:p>
            <a:pPr>
              <a:lnSpc>
                <a:spcPct val="100000"/>
              </a:lnSpc>
            </a:pPr>
            <a:r>
              <a:rPr lang="da-DK" b="1" dirty="0" smtClean="0"/>
              <a:t>Forstyrret </a:t>
            </a:r>
            <a:r>
              <a:rPr lang="da-DK" b="1" dirty="0"/>
              <a:t>døgnrytme</a:t>
            </a:r>
            <a:r>
              <a:rPr lang="da-DK" dirty="0"/>
              <a:t>: søvnløshed, inverteret søvnrytme, ofte natlig forværring</a:t>
            </a:r>
          </a:p>
          <a:p>
            <a:pPr>
              <a:lnSpc>
                <a:spcPct val="100000"/>
              </a:lnSpc>
            </a:pPr>
            <a:r>
              <a:rPr lang="da-DK" b="1" dirty="0" err="1" smtClean="0"/>
              <a:t>Psykomotorisk</a:t>
            </a:r>
            <a:r>
              <a:rPr lang="da-DK" b="1" dirty="0" smtClean="0"/>
              <a:t> </a:t>
            </a:r>
            <a:r>
              <a:rPr lang="da-DK" b="1" dirty="0" err="1"/>
              <a:t>hypo</a:t>
            </a:r>
            <a:r>
              <a:rPr lang="da-DK" b="1" dirty="0"/>
              <a:t>- eller hyperaktivitet </a:t>
            </a:r>
          </a:p>
          <a:p>
            <a:endParaRPr lang="da-DK" dirty="0"/>
          </a:p>
        </p:txBody>
      </p:sp>
      <p:sp>
        <p:nvSpPr>
          <p:cNvPr id="3" name="Titel 2"/>
          <p:cNvSpPr>
            <a:spLocks noGrp="1"/>
          </p:cNvSpPr>
          <p:nvPr>
            <p:ph type="title"/>
          </p:nvPr>
        </p:nvSpPr>
        <p:spPr/>
        <p:txBody>
          <a:bodyPr/>
          <a:lstStyle/>
          <a:p>
            <a:r>
              <a:rPr lang="da-DK" dirty="0" smtClean="0"/>
              <a:t>Delirium kernesymptomer </a:t>
            </a:r>
            <a:endParaRPr lang="da-DK" dirty="0"/>
          </a:p>
        </p:txBody>
      </p:sp>
    </p:spTree>
    <p:extLst>
      <p:ext uri="{BB962C8B-B14F-4D97-AF65-F5344CB8AC3E}">
        <p14:creationId xmlns:p14="http://schemas.microsoft.com/office/powerpoint/2010/main" val="172623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p:txBody>
          <a:bodyPr/>
          <a:lstStyle/>
          <a:p>
            <a:pPr>
              <a:lnSpc>
                <a:spcPct val="100000"/>
              </a:lnSpc>
            </a:pPr>
            <a:r>
              <a:rPr lang="da-DK" dirty="0"/>
              <a:t>U</a:t>
            </a:r>
            <a:r>
              <a:rPr lang="da-DK" dirty="0" smtClean="0"/>
              <a:t>sammenhængende</a:t>
            </a:r>
            <a:r>
              <a:rPr lang="da-DK" dirty="0"/>
              <a:t>, kaotisk tankegang </a:t>
            </a:r>
            <a:r>
              <a:rPr lang="da-DK" dirty="0" smtClean="0"/>
              <a:t>(”sort </a:t>
            </a:r>
            <a:r>
              <a:rPr lang="da-DK" dirty="0"/>
              <a:t>tale</a:t>
            </a:r>
            <a:r>
              <a:rPr lang="da-DK" dirty="0" smtClean="0"/>
              <a:t>”)</a:t>
            </a:r>
            <a:endParaRPr lang="da-DK" dirty="0"/>
          </a:p>
          <a:p>
            <a:pPr>
              <a:lnSpc>
                <a:spcPct val="100000"/>
              </a:lnSpc>
            </a:pPr>
            <a:r>
              <a:rPr lang="da-DK" dirty="0" smtClean="0"/>
              <a:t>Hurtige </a:t>
            </a:r>
            <a:r>
              <a:rPr lang="da-DK" dirty="0"/>
              <a:t>skift i emotioner (angst, uro, nedsat stemningsleje</a:t>
            </a:r>
            <a:r>
              <a:rPr lang="da-DK" dirty="0" smtClean="0"/>
              <a:t>)</a:t>
            </a:r>
            <a:endParaRPr lang="da-DK" dirty="0"/>
          </a:p>
          <a:p>
            <a:pPr>
              <a:lnSpc>
                <a:spcPct val="100000"/>
              </a:lnSpc>
            </a:pPr>
            <a:r>
              <a:rPr lang="da-DK" dirty="0" smtClean="0"/>
              <a:t>Aggressivitet, </a:t>
            </a:r>
            <a:r>
              <a:rPr lang="da-DK" dirty="0"/>
              <a:t>irritabilitet og vrede evt. med forsøg på </a:t>
            </a:r>
            <a:r>
              <a:rPr lang="da-DK" dirty="0" smtClean="0"/>
              <a:t>vold (patienten </a:t>
            </a:r>
            <a:r>
              <a:rPr lang="da-DK" dirty="0"/>
              <a:t>kan være sengeflygtig, rodende, dørsøgende, verbal og fysisk </a:t>
            </a:r>
            <a:r>
              <a:rPr lang="da-DK" dirty="0" smtClean="0"/>
              <a:t>aggressiv)</a:t>
            </a:r>
            <a:endParaRPr lang="da-DK" dirty="0"/>
          </a:p>
          <a:p>
            <a:pPr>
              <a:lnSpc>
                <a:spcPct val="100000"/>
              </a:lnSpc>
            </a:pPr>
            <a:r>
              <a:rPr lang="da-DK" dirty="0" smtClean="0"/>
              <a:t>Synshallucinationer </a:t>
            </a:r>
            <a:r>
              <a:rPr lang="da-DK" dirty="0"/>
              <a:t>og vrangforestillinger- kortvarige, hurtigt skiftende </a:t>
            </a:r>
            <a:r>
              <a:rPr lang="da-DK" dirty="0" smtClean="0"/>
              <a:t>(patienten </a:t>
            </a:r>
            <a:r>
              <a:rPr lang="da-DK" dirty="0"/>
              <a:t>fremtræder paranoid, mistænksom, </a:t>
            </a:r>
            <a:r>
              <a:rPr lang="da-DK" dirty="0" smtClean="0"/>
              <a:t>ondskabsfuld) </a:t>
            </a:r>
            <a:endParaRPr lang="da-DK" dirty="0"/>
          </a:p>
          <a:p>
            <a:endParaRPr lang="da-DK" dirty="0"/>
          </a:p>
        </p:txBody>
      </p:sp>
      <p:sp>
        <p:nvSpPr>
          <p:cNvPr id="3" name="Titel 2"/>
          <p:cNvSpPr>
            <a:spLocks noGrp="1"/>
          </p:cNvSpPr>
          <p:nvPr>
            <p:ph type="title"/>
          </p:nvPr>
        </p:nvSpPr>
        <p:spPr/>
        <p:txBody>
          <a:bodyPr/>
          <a:lstStyle/>
          <a:p>
            <a:r>
              <a:rPr lang="da-DK" dirty="0" smtClean="0"/>
              <a:t>Delirium symptomer </a:t>
            </a:r>
            <a:endParaRPr lang="da-DK" dirty="0"/>
          </a:p>
        </p:txBody>
      </p:sp>
    </p:spTree>
    <p:extLst>
      <p:ext uri="{BB962C8B-B14F-4D97-AF65-F5344CB8AC3E}">
        <p14:creationId xmlns:p14="http://schemas.microsoft.com/office/powerpoint/2010/main" val="45239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845951" y="1774371"/>
            <a:ext cx="8199437" cy="4822371"/>
          </a:xfrm>
        </p:spPr>
        <p:txBody>
          <a:bodyPr/>
          <a:lstStyle/>
          <a:p>
            <a:r>
              <a:rPr lang="da-DK" sz="2400" dirty="0"/>
              <a:t>H</a:t>
            </a:r>
            <a:r>
              <a:rPr lang="da-DK" sz="2400" dirty="0" smtClean="0"/>
              <a:t>øj </a:t>
            </a:r>
            <a:r>
              <a:rPr lang="da-DK" sz="2400" dirty="0"/>
              <a:t>alder</a:t>
            </a:r>
          </a:p>
          <a:p>
            <a:r>
              <a:rPr lang="da-DK" sz="2400" dirty="0" smtClean="0"/>
              <a:t>Få </a:t>
            </a:r>
            <a:r>
              <a:rPr lang="da-DK" sz="2400" dirty="0"/>
              <a:t>kognitive reserver (</a:t>
            </a:r>
            <a:r>
              <a:rPr lang="da-DK" sz="2400" dirty="0" smtClean="0"/>
              <a:t>f.eks. </a:t>
            </a:r>
            <a:r>
              <a:rPr lang="da-DK" sz="2400" dirty="0"/>
              <a:t>demens, </a:t>
            </a:r>
            <a:r>
              <a:rPr lang="da-DK" sz="2400" dirty="0" smtClean="0"/>
              <a:t>hjerneskade</a:t>
            </a:r>
            <a:r>
              <a:rPr lang="da-DK" sz="2400" dirty="0"/>
              <a:t>, </a:t>
            </a:r>
            <a:r>
              <a:rPr lang="da-DK" sz="2400" dirty="0" err="1"/>
              <a:t>Parkinson</a:t>
            </a:r>
            <a:r>
              <a:rPr lang="da-DK" sz="2400" dirty="0"/>
              <a:t> sygdom)</a:t>
            </a:r>
          </a:p>
          <a:p>
            <a:r>
              <a:rPr lang="da-DK" sz="2400" dirty="0" smtClean="0"/>
              <a:t>Sansedefekter</a:t>
            </a:r>
            <a:r>
              <a:rPr lang="da-DK" sz="2400" dirty="0"/>
              <a:t>: syns/ hørenedsættelse</a:t>
            </a:r>
          </a:p>
          <a:p>
            <a:r>
              <a:rPr lang="da-DK" sz="2400" dirty="0" smtClean="0"/>
              <a:t>Multimorbiditet</a:t>
            </a:r>
            <a:endParaRPr lang="da-DK" sz="2400" dirty="0"/>
          </a:p>
          <a:p>
            <a:r>
              <a:rPr lang="da-DK" sz="2400" dirty="0" err="1" smtClean="0"/>
              <a:t>Polyfarmaci</a:t>
            </a:r>
            <a:r>
              <a:rPr lang="da-DK" sz="2400" dirty="0" smtClean="0"/>
              <a:t> </a:t>
            </a:r>
            <a:r>
              <a:rPr lang="da-DK" sz="2400" dirty="0"/>
              <a:t>(især centralt virkende midler- </a:t>
            </a:r>
            <a:r>
              <a:rPr lang="da-DK" sz="2400" dirty="0" err="1"/>
              <a:t>antiparkinsonistiske</a:t>
            </a:r>
            <a:r>
              <a:rPr lang="da-DK" sz="2400" dirty="0"/>
              <a:t>, </a:t>
            </a:r>
            <a:r>
              <a:rPr lang="da-DK" sz="2400" dirty="0" err="1"/>
              <a:t>hypnotika</a:t>
            </a:r>
            <a:r>
              <a:rPr lang="da-DK" sz="2400" dirty="0"/>
              <a:t>, </a:t>
            </a:r>
            <a:r>
              <a:rPr lang="da-DK" sz="2400" dirty="0" err="1"/>
              <a:t>morfika</a:t>
            </a:r>
            <a:r>
              <a:rPr lang="da-DK" sz="2400" dirty="0"/>
              <a:t>)</a:t>
            </a:r>
          </a:p>
          <a:p>
            <a:r>
              <a:rPr lang="da-DK" sz="2400" dirty="0" smtClean="0"/>
              <a:t>Dårlig </a:t>
            </a:r>
            <a:r>
              <a:rPr lang="da-DK" sz="2400" dirty="0"/>
              <a:t>ernæringsstatus</a:t>
            </a:r>
          </a:p>
          <a:p>
            <a:r>
              <a:rPr lang="da-DK" sz="2400" dirty="0" smtClean="0"/>
              <a:t>Psykisk </a:t>
            </a:r>
            <a:r>
              <a:rPr lang="da-DK" sz="2400" dirty="0"/>
              <a:t>belastning</a:t>
            </a:r>
          </a:p>
          <a:p>
            <a:r>
              <a:rPr lang="da-DK" sz="2400" dirty="0" smtClean="0"/>
              <a:t>Terminal </a:t>
            </a:r>
            <a:r>
              <a:rPr lang="da-DK" sz="2400" dirty="0"/>
              <a:t>sygdom (</a:t>
            </a:r>
            <a:r>
              <a:rPr lang="da-DK" sz="2400" dirty="0" smtClean="0"/>
              <a:t>f.eks. cancer)</a:t>
            </a:r>
          </a:p>
          <a:p>
            <a:r>
              <a:rPr lang="da-DK" sz="2400" dirty="0" err="1" smtClean="0"/>
              <a:t>Frailty</a:t>
            </a:r>
            <a:r>
              <a:rPr lang="da-DK" sz="2400" dirty="0" smtClean="0"/>
              <a:t> (skrøbelighed) </a:t>
            </a:r>
            <a:endParaRPr lang="da-DK" sz="2400" dirty="0"/>
          </a:p>
        </p:txBody>
      </p:sp>
      <p:sp>
        <p:nvSpPr>
          <p:cNvPr id="3" name="Titel 2"/>
          <p:cNvSpPr>
            <a:spLocks noGrp="1"/>
          </p:cNvSpPr>
          <p:nvPr>
            <p:ph type="title"/>
          </p:nvPr>
        </p:nvSpPr>
        <p:spPr/>
        <p:txBody>
          <a:bodyPr/>
          <a:lstStyle/>
          <a:p>
            <a:r>
              <a:rPr lang="da-DK" dirty="0" smtClean="0"/>
              <a:t>Disponerede faktorer </a:t>
            </a:r>
            <a:endParaRPr lang="da-DK" dirty="0"/>
          </a:p>
        </p:txBody>
      </p:sp>
    </p:spTree>
    <p:extLst>
      <p:ext uri="{BB962C8B-B14F-4D97-AF65-F5344CB8AC3E}">
        <p14:creationId xmlns:p14="http://schemas.microsoft.com/office/powerpoint/2010/main" val="392233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p:txBody>
          <a:bodyPr/>
          <a:lstStyle/>
          <a:p>
            <a:r>
              <a:rPr lang="da-DK" b="1" dirty="0" err="1" smtClean="0"/>
              <a:t>Dehydratio</a:t>
            </a:r>
            <a:r>
              <a:rPr lang="da-DK" b="1" dirty="0"/>
              <a:t>				</a:t>
            </a:r>
            <a:r>
              <a:rPr lang="da-DK" b="1" dirty="0" smtClean="0"/>
              <a:t>Cerebrale </a:t>
            </a:r>
            <a:r>
              <a:rPr lang="da-DK" b="1" dirty="0"/>
              <a:t>lidelser </a:t>
            </a:r>
          </a:p>
          <a:p>
            <a:r>
              <a:rPr lang="da-DK" b="1" dirty="0" smtClean="0"/>
              <a:t>Elektrolytforstyrrelser</a:t>
            </a:r>
            <a:r>
              <a:rPr lang="da-DK" b="1" dirty="0"/>
              <a:t>		</a:t>
            </a:r>
            <a:r>
              <a:rPr lang="da-DK" b="1" dirty="0" err="1" smtClean="0"/>
              <a:t>Kardiele</a:t>
            </a:r>
            <a:r>
              <a:rPr lang="da-DK" b="1" dirty="0" smtClean="0"/>
              <a:t> </a:t>
            </a:r>
            <a:r>
              <a:rPr lang="da-DK" b="1" dirty="0"/>
              <a:t>tilstande </a:t>
            </a:r>
            <a:r>
              <a:rPr lang="da-DK" b="1" dirty="0" smtClean="0"/>
              <a:t>	</a:t>
            </a:r>
            <a:endParaRPr lang="da-DK" b="1" dirty="0"/>
          </a:p>
          <a:p>
            <a:r>
              <a:rPr lang="da-DK" b="1" dirty="0" smtClean="0"/>
              <a:t>Smerter</a:t>
            </a:r>
            <a:r>
              <a:rPr lang="da-DK" b="1" dirty="0"/>
              <a:t>				</a:t>
            </a:r>
            <a:r>
              <a:rPr lang="da-DK" b="1" dirty="0" err="1" smtClean="0"/>
              <a:t>Hypoksi</a:t>
            </a:r>
            <a:r>
              <a:rPr lang="da-DK" b="1" dirty="0" smtClean="0"/>
              <a:t> 		</a:t>
            </a:r>
            <a:endParaRPr lang="da-DK" b="1" dirty="0"/>
          </a:p>
          <a:p>
            <a:r>
              <a:rPr lang="da-DK" b="1" dirty="0"/>
              <a:t>Anæmi				</a:t>
            </a:r>
            <a:r>
              <a:rPr lang="da-DK" b="1" dirty="0" smtClean="0"/>
              <a:t>Cancersygdomme</a:t>
            </a:r>
            <a:endParaRPr lang="da-DK" b="1" dirty="0"/>
          </a:p>
          <a:p>
            <a:r>
              <a:rPr lang="da-DK" b="1" dirty="0"/>
              <a:t>Urinretention 			</a:t>
            </a:r>
            <a:r>
              <a:rPr lang="da-DK" b="1" dirty="0" smtClean="0"/>
              <a:t>Abstinens</a:t>
            </a:r>
          </a:p>
          <a:p>
            <a:r>
              <a:rPr lang="da-DK" b="1" dirty="0"/>
              <a:t>Obstipation			</a:t>
            </a:r>
            <a:r>
              <a:rPr lang="da-DK" b="1" dirty="0" smtClean="0"/>
              <a:t>Lægemidler</a:t>
            </a:r>
          </a:p>
          <a:p>
            <a:r>
              <a:rPr lang="da-DK" b="1" dirty="0" smtClean="0"/>
              <a:t>Infektioner				</a:t>
            </a:r>
            <a:r>
              <a:rPr lang="da-DK" b="1" dirty="0"/>
              <a:t>Operation</a:t>
            </a:r>
          </a:p>
          <a:p>
            <a:r>
              <a:rPr lang="da-DK" b="1" dirty="0"/>
              <a:t>Miljøskift</a:t>
            </a:r>
          </a:p>
          <a:p>
            <a:endParaRPr lang="da-DK" dirty="0"/>
          </a:p>
          <a:p>
            <a:endParaRPr lang="da-DK" dirty="0"/>
          </a:p>
        </p:txBody>
      </p:sp>
      <p:sp>
        <p:nvSpPr>
          <p:cNvPr id="3" name="Titel 2"/>
          <p:cNvSpPr>
            <a:spLocks noGrp="1"/>
          </p:cNvSpPr>
          <p:nvPr>
            <p:ph type="title"/>
          </p:nvPr>
        </p:nvSpPr>
        <p:spPr/>
        <p:txBody>
          <a:bodyPr/>
          <a:lstStyle/>
          <a:p>
            <a:r>
              <a:rPr lang="da-DK" dirty="0" smtClean="0"/>
              <a:t>Delirium årsager</a:t>
            </a:r>
            <a:endParaRPr lang="da-DK" dirty="0"/>
          </a:p>
        </p:txBody>
      </p:sp>
    </p:spTree>
    <p:extLst>
      <p:ext uri="{BB962C8B-B14F-4D97-AF65-F5344CB8AC3E}">
        <p14:creationId xmlns:p14="http://schemas.microsoft.com/office/powerpoint/2010/main" val="105112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p:txBody>
          <a:bodyPr/>
          <a:lstStyle/>
          <a:p>
            <a:r>
              <a:rPr lang="da-DK" b="1" dirty="0"/>
              <a:t>THE CONFUSION ASSESMENT METHOD (CAM) </a:t>
            </a:r>
            <a:r>
              <a:rPr lang="da-DK" dirty="0"/>
              <a:t/>
            </a:r>
            <a:br>
              <a:rPr lang="da-DK" dirty="0"/>
            </a:br>
            <a:endParaRPr lang="da-DK" dirty="0"/>
          </a:p>
          <a:p>
            <a:pPr lvl="1"/>
            <a:r>
              <a:rPr lang="da-DK" dirty="0"/>
              <a:t>CAM anvendes ved screening for delirium (konfusion). Oplysninger om nedenstående symptom områder fås ved egne observationer, som altid suppleres med observationer fra familiemedlem, hjemmehjælper eller sygeplejerske med henblik på at få observationer, der dækker hele døgnet.</a:t>
            </a:r>
          </a:p>
          <a:p>
            <a:endParaRPr lang="da-DK" dirty="0"/>
          </a:p>
        </p:txBody>
      </p:sp>
      <p:sp>
        <p:nvSpPr>
          <p:cNvPr id="3" name="Titel 2"/>
          <p:cNvSpPr>
            <a:spLocks noGrp="1"/>
          </p:cNvSpPr>
          <p:nvPr>
            <p:ph type="title"/>
          </p:nvPr>
        </p:nvSpPr>
        <p:spPr/>
        <p:txBody>
          <a:bodyPr/>
          <a:lstStyle/>
          <a:p>
            <a:r>
              <a:rPr lang="da-DK" dirty="0" smtClean="0"/>
              <a:t>Delirium screening</a:t>
            </a:r>
            <a:endParaRPr lang="da-DK" dirty="0"/>
          </a:p>
        </p:txBody>
      </p:sp>
    </p:spTree>
    <p:extLst>
      <p:ext uri="{BB962C8B-B14F-4D97-AF65-F5344CB8AC3E}">
        <p14:creationId xmlns:p14="http://schemas.microsoft.com/office/powerpoint/2010/main" val="29278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2"/>
          <p:cNvGraphicFramePr>
            <a:graphicFrameLocks noGrp="1"/>
          </p:cNvGraphicFramePr>
          <p:nvPr>
            <p:extLst>
              <p:ext uri="{D42A27DB-BD31-4B8C-83A1-F6EECF244321}">
                <p14:modId xmlns:p14="http://schemas.microsoft.com/office/powerpoint/2010/main" val="3730718172"/>
              </p:ext>
            </p:extLst>
          </p:nvPr>
        </p:nvGraphicFramePr>
        <p:xfrm>
          <a:off x="213360" y="271463"/>
          <a:ext cx="9144000" cy="6218237"/>
        </p:xfrm>
        <a:graphic>
          <a:graphicData uri="http://schemas.openxmlformats.org/drawingml/2006/table">
            <a:tbl>
              <a:tblPr/>
              <a:tblGrid>
                <a:gridCol w="9144000">
                  <a:extLst>
                    <a:ext uri="{9D8B030D-6E8A-4147-A177-3AD203B41FA5}">
                      <a16:colId xmlns:a16="http://schemas.microsoft.com/office/drawing/2014/main" val="20000"/>
                    </a:ext>
                  </a:extLst>
                </a:gridCol>
              </a:tblGrid>
              <a:tr h="15545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a:ln>
                            <a:noFill/>
                          </a:ln>
                          <a:solidFill>
                            <a:schemeClr val="tx1"/>
                          </a:solidFill>
                          <a:effectLst/>
                          <a:latin typeface="Arial Narrow" panose="020B0606020202030204" pitchFamily="34" charset="0"/>
                          <a:cs typeface="Times New Roman" pitchFamily="18" charset="0"/>
                        </a:rPr>
                        <a:t>Første symptom. Akut begyndelse og fluktuerende forløb</a:t>
                      </a: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Er der kommet en mere eller mindre pludselig ændring af den psykiske tilstand i forhold til det sædvanlige, og er denne ændring snart mere, snart mindre tydelig i døgnets løb. Det vil sige, er der en tendens til, at ændringen kommer og går eller tiltager og aftager i intensitet?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en-GB" sz="1600" b="1" i="0" u="none" strike="noStrike" cap="none" normalizeH="0" baseline="0" dirty="0" err="1">
                          <a:ln>
                            <a:noFill/>
                          </a:ln>
                          <a:solidFill>
                            <a:schemeClr val="tx1"/>
                          </a:solidFill>
                          <a:effectLst/>
                          <a:latin typeface="Arial Narrow" panose="020B0606020202030204" pitchFamily="34" charset="0"/>
                          <a:cs typeface="Times New Roman" pitchFamily="18" charset="0"/>
                        </a:rPr>
                        <a:t>Ja</a:t>
                      </a:r>
                      <a:r>
                        <a:rPr kumimoji="0" lang="en-GB" sz="1600" b="1" i="0" u="none" strike="noStrike" cap="none" normalizeH="0" baseline="0" dirty="0">
                          <a:ln>
                            <a:noFill/>
                          </a:ln>
                          <a:solidFill>
                            <a:schemeClr val="tx1"/>
                          </a:solidFill>
                          <a:effectLst/>
                          <a:latin typeface="Arial Narrow" panose="020B0606020202030204" pitchFamily="34" charset="0"/>
                          <a:cs typeface="Times New Roman" pitchFamily="18" charset="0"/>
                        </a:rPr>
                        <a:t> / </a:t>
                      </a:r>
                      <a:r>
                        <a:rPr kumimoji="0" lang="en-GB" sz="1600" b="1"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Nej</a:t>
                      </a:r>
                      <a:r>
                        <a:rPr kumimoji="0" lang="en-GB" sz="1600" b="1"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Skal</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være</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tilstæde</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endParaRPr kumimoji="0" lang="en-GB" sz="1600" b="0" i="0" u="none" strike="noStrike" cap="none" normalizeH="0" baseline="0" dirty="0">
                        <a:ln>
                          <a:noFill/>
                        </a:ln>
                        <a:solidFill>
                          <a:schemeClr val="tx1"/>
                        </a:solidFill>
                        <a:effectLst/>
                        <a:latin typeface="Arial Narrow" panose="020B060602020203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7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a:ln>
                            <a:noFill/>
                          </a:ln>
                          <a:solidFill>
                            <a:schemeClr val="tx1"/>
                          </a:solidFill>
                          <a:effectLst/>
                          <a:latin typeface="Arial Narrow" panose="020B0606020202030204" pitchFamily="34" charset="0"/>
                          <a:cs typeface="Times New Roman" pitchFamily="18" charset="0"/>
                        </a:rPr>
                        <a:t>Andet symptom. Uopmærksomhed</a:t>
                      </a: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Har vedkommende fået svært ved at fastholde opmærksomheden, sådan at forstå at hun/han er påfaldende let at aflede eller har svært ved at følge tankegangen i en samtale?</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en-GB" sz="1600" b="1" i="0" u="none" strike="noStrike" cap="none" normalizeH="0" baseline="0" dirty="0" err="1">
                          <a:ln>
                            <a:noFill/>
                          </a:ln>
                          <a:solidFill>
                            <a:schemeClr val="tx1"/>
                          </a:solidFill>
                          <a:effectLst/>
                          <a:latin typeface="Arial Narrow" panose="020B0606020202030204" pitchFamily="34" charset="0"/>
                          <a:cs typeface="Times New Roman" pitchFamily="18" charset="0"/>
                        </a:rPr>
                        <a:t>Ja</a:t>
                      </a:r>
                      <a:r>
                        <a:rPr kumimoji="0" lang="en-GB" sz="1600" b="1" i="0" u="none" strike="noStrike" cap="none" normalizeH="0" baseline="0" dirty="0">
                          <a:ln>
                            <a:noFill/>
                          </a:ln>
                          <a:solidFill>
                            <a:schemeClr val="tx1"/>
                          </a:solidFill>
                          <a:effectLst/>
                          <a:latin typeface="Arial Narrow" panose="020B0606020202030204" pitchFamily="34" charset="0"/>
                          <a:cs typeface="Times New Roman" pitchFamily="18" charset="0"/>
                        </a:rPr>
                        <a:t> / </a:t>
                      </a:r>
                      <a:r>
                        <a:rPr kumimoji="0" lang="en-GB" sz="1600" b="1" i="0" u="none" strike="noStrike" cap="none" normalizeH="0" baseline="0" dirty="0" err="1">
                          <a:ln>
                            <a:noFill/>
                          </a:ln>
                          <a:solidFill>
                            <a:schemeClr val="tx1"/>
                          </a:solidFill>
                          <a:effectLst/>
                          <a:latin typeface="Arial Narrow" panose="020B0606020202030204" pitchFamily="34" charset="0"/>
                          <a:cs typeface="Times New Roman" pitchFamily="18" charset="0"/>
                        </a:rPr>
                        <a:t>Nej</a:t>
                      </a:r>
                      <a:r>
                        <a:rPr kumimoji="0" lang="en-GB" sz="1600" b="0" i="0" u="none" strike="noStrike" cap="none" normalizeH="0" baseline="0" dirty="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Skal</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være</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tilstæde</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endParaRPr kumimoji="0" lang="en-GB" sz="1600" b="0" i="0" u="none" strike="noStrike" cap="none" normalizeH="0" baseline="0" dirty="0">
                        <a:ln>
                          <a:noFill/>
                        </a:ln>
                        <a:solidFill>
                          <a:schemeClr val="tx1"/>
                        </a:solidFill>
                        <a:effectLst/>
                        <a:latin typeface="Arial Narrow" panose="020B060602020203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7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600" b="1" i="0" u="none" strike="noStrike" cap="none" normalizeH="0" baseline="0" dirty="0">
                          <a:ln>
                            <a:noFill/>
                          </a:ln>
                          <a:solidFill>
                            <a:schemeClr val="tx1"/>
                          </a:solidFill>
                          <a:effectLst/>
                          <a:latin typeface="Arial Narrow" panose="020B0606020202030204" pitchFamily="34" charset="0"/>
                          <a:cs typeface="Times New Roman" pitchFamily="18" charset="0"/>
                        </a:rPr>
                        <a:t>Tredje symptom. Uorganiseret tankegang</a:t>
                      </a: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Er tankegangen blevet kaotisk eller usammenhængende, visende sig ved irrelevant og usammenhængende samtaleforløb, uklar eller ulogisk strøm af idéer eller uforudsigelig </a:t>
                      </a:r>
                      <a:r>
                        <a:rPr kumimoji="0" lang="da-DK" sz="1600" b="0" i="0" u="none" strike="noStrike" cap="none" normalizeH="0" baseline="0" dirty="0" err="1">
                          <a:ln>
                            <a:noFill/>
                          </a:ln>
                          <a:solidFill>
                            <a:schemeClr val="tx1"/>
                          </a:solidFill>
                          <a:effectLst/>
                          <a:latin typeface="Arial Narrow" panose="020B0606020202030204" pitchFamily="34" charset="0"/>
                          <a:cs typeface="Times New Roman" pitchFamily="18" charset="0"/>
                        </a:rPr>
                        <a:t>skiften</a:t>
                      </a: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fra emne til emne?</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en-GB" sz="1600" b="1" i="0" u="none" strike="noStrike" cap="none" normalizeH="0" baseline="0" dirty="0" err="1">
                          <a:ln>
                            <a:noFill/>
                          </a:ln>
                          <a:solidFill>
                            <a:schemeClr val="tx1"/>
                          </a:solidFill>
                          <a:effectLst/>
                          <a:latin typeface="Arial Narrow" panose="020B0606020202030204" pitchFamily="34" charset="0"/>
                          <a:cs typeface="Times New Roman" pitchFamily="18" charset="0"/>
                        </a:rPr>
                        <a:t>Ja</a:t>
                      </a:r>
                      <a:r>
                        <a:rPr kumimoji="0" lang="en-GB" sz="1600" b="1" i="0" u="none" strike="noStrike" cap="none" normalizeH="0" baseline="0" dirty="0">
                          <a:ln>
                            <a:noFill/>
                          </a:ln>
                          <a:solidFill>
                            <a:schemeClr val="tx1"/>
                          </a:solidFill>
                          <a:effectLst/>
                          <a:latin typeface="Arial Narrow" panose="020B0606020202030204" pitchFamily="34" charset="0"/>
                          <a:cs typeface="Times New Roman" pitchFamily="18" charset="0"/>
                        </a:rPr>
                        <a:t> / </a:t>
                      </a:r>
                      <a:r>
                        <a:rPr kumimoji="0" lang="en-GB" sz="1600" b="1" i="0" u="none" strike="noStrike" cap="none" normalizeH="0" baseline="0" dirty="0" err="1">
                          <a:ln>
                            <a:noFill/>
                          </a:ln>
                          <a:solidFill>
                            <a:schemeClr val="tx1"/>
                          </a:solidFill>
                          <a:effectLst/>
                          <a:latin typeface="Arial Narrow" panose="020B0606020202030204" pitchFamily="34" charset="0"/>
                          <a:cs typeface="Times New Roman" pitchFamily="18" charset="0"/>
                        </a:rPr>
                        <a:t>Nej</a:t>
                      </a:r>
                      <a:r>
                        <a:rPr kumimoji="0" lang="en-GB" sz="1600" b="0" i="0" u="none" strike="noStrike" cap="none" normalizeH="0" baseline="0" dirty="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(3. el. 4. symptom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skal</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være</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en-GB" sz="1600" b="0" i="0" u="none" strike="noStrike" cap="none" normalizeH="0" baseline="0" dirty="0" err="1" smtClean="0">
                          <a:ln>
                            <a:noFill/>
                          </a:ln>
                          <a:solidFill>
                            <a:schemeClr val="tx1"/>
                          </a:solidFill>
                          <a:effectLst/>
                          <a:latin typeface="Arial Narrow" panose="020B0606020202030204" pitchFamily="34" charset="0"/>
                          <a:cs typeface="Times New Roman" pitchFamily="18" charset="0"/>
                        </a:rPr>
                        <a:t>tilstræde</a:t>
                      </a:r>
                      <a:r>
                        <a:rPr kumimoji="0" lang="en-GB"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endParaRPr kumimoji="0" lang="en-GB" sz="1600" b="0" i="0" u="none" strike="noStrike" cap="none" normalizeH="0" baseline="0" dirty="0">
                        <a:ln>
                          <a:noFill/>
                        </a:ln>
                        <a:solidFill>
                          <a:schemeClr val="tx1"/>
                        </a:solidFill>
                        <a:effectLst/>
                        <a:latin typeface="Arial Narrow" panose="020B060602020203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42264">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a-DK" sz="1600" b="1" i="0" u="none" strike="noStrike" cap="none" normalizeH="0" baseline="0" dirty="0">
                          <a:ln>
                            <a:noFill/>
                          </a:ln>
                          <a:solidFill>
                            <a:schemeClr val="tx1"/>
                          </a:solidFill>
                          <a:effectLst/>
                          <a:latin typeface="Arial Narrow" panose="020B0606020202030204" pitchFamily="34" charset="0"/>
                          <a:cs typeface="Times New Roman" pitchFamily="18" charset="0"/>
                        </a:rPr>
                        <a:t>Fjerde symptom. Ændret bevidsthedsniveau</a:t>
                      </a: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r>
                      <a:b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b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Hvordan vil du betegne bevidsthedsniveauet, når du skal vælge mellem følgende muligheder:</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GB" sz="1600" b="0" i="0" u="none" strike="noStrike" cap="none" normalizeH="0" baseline="0" dirty="0" err="1">
                          <a:ln>
                            <a:noFill/>
                          </a:ln>
                          <a:solidFill>
                            <a:schemeClr val="tx1"/>
                          </a:solidFill>
                          <a:effectLst/>
                          <a:latin typeface="Arial Narrow" panose="020B0606020202030204" pitchFamily="34" charset="0"/>
                          <a:cs typeface="Times New Roman" pitchFamily="18" charset="0"/>
                        </a:rPr>
                        <a:t>Naturligt</a:t>
                      </a:r>
                      <a:r>
                        <a:rPr kumimoji="0" lang="en-GB" sz="1600" b="0" i="0" u="none" strike="noStrike" cap="none" normalizeH="0" baseline="0" dirty="0">
                          <a:ln>
                            <a:noFill/>
                          </a:ln>
                          <a:solidFill>
                            <a:schemeClr val="tx1"/>
                          </a:solidFill>
                          <a:effectLst/>
                          <a:latin typeface="Arial Narrow" panose="020B0606020202030204" pitchFamily="34" charset="0"/>
                          <a:cs typeface="Times New Roman" pitchFamily="18" charset="0"/>
                        </a:rPr>
                        <a:t> </a:t>
                      </a:r>
                      <a:endPar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"Har et øje på hver finger" </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GB" sz="1600" b="0" i="0" u="none" strike="noStrike" cap="none" normalizeH="0" baseline="0" dirty="0" err="1">
                          <a:ln>
                            <a:noFill/>
                          </a:ln>
                          <a:solidFill>
                            <a:schemeClr val="tx1"/>
                          </a:solidFill>
                          <a:effectLst/>
                          <a:latin typeface="Arial Narrow" panose="020B0606020202030204" pitchFamily="34" charset="0"/>
                          <a:cs typeface="Times New Roman" pitchFamily="18" charset="0"/>
                        </a:rPr>
                        <a:t>Sløv</a:t>
                      </a:r>
                      <a:endPar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Sover og er vanskelig at vække </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GB" sz="1600" b="0" i="0" u="none" strike="noStrike" cap="none" normalizeH="0" baseline="0" dirty="0" err="1">
                          <a:ln>
                            <a:noFill/>
                          </a:ln>
                          <a:solidFill>
                            <a:schemeClr val="tx1"/>
                          </a:solidFill>
                          <a:effectLst/>
                          <a:latin typeface="Arial Narrow" panose="020B0606020202030204" pitchFamily="34" charset="0"/>
                          <a:cs typeface="Times New Roman" pitchFamily="18" charset="0"/>
                        </a:rPr>
                        <a:t>Bevidstløs</a:t>
                      </a:r>
                      <a:endPar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a-DK" sz="1600" b="1" i="0" u="none" strike="noStrike" cap="none" normalizeH="0" baseline="0" dirty="0">
                          <a:ln>
                            <a:noFill/>
                          </a:ln>
                          <a:solidFill>
                            <a:schemeClr val="tx1"/>
                          </a:solidFill>
                          <a:effectLst/>
                          <a:latin typeface="Arial Narrow" panose="020B0606020202030204" pitchFamily="34" charset="0"/>
                          <a:cs typeface="Times New Roman" pitchFamily="18" charset="0"/>
                        </a:rPr>
                        <a:t>Hvis der er sat kryds ved 2-5: Ja</a:t>
                      </a:r>
                      <a:r>
                        <a:rPr kumimoji="0" lang="da-DK" sz="1600" b="0" i="0" u="none" strike="noStrike" cap="none" normalizeH="0" baseline="0" dirty="0">
                          <a:ln>
                            <a:noFill/>
                          </a:ln>
                          <a:solidFill>
                            <a:schemeClr val="tx1"/>
                          </a:solidFill>
                          <a:effectLst/>
                          <a:latin typeface="Arial Narrow" panose="020B0606020202030204" pitchFamily="34" charset="0"/>
                          <a:cs typeface="Times New Roman" pitchFamily="18" charset="0"/>
                        </a:rPr>
                        <a:t>      </a:t>
                      </a:r>
                      <a:r>
                        <a:rPr kumimoji="0" lang="da-DK" sz="1600" b="0" i="0" u="none" strike="noStrike" cap="none" normalizeH="0" baseline="0" dirty="0" smtClean="0">
                          <a:ln>
                            <a:noFill/>
                          </a:ln>
                          <a:solidFill>
                            <a:schemeClr val="tx1"/>
                          </a:solidFill>
                          <a:effectLst/>
                          <a:latin typeface="Arial Narrow" panose="020B0606020202030204" pitchFamily="34" charset="0"/>
                          <a:cs typeface="Times New Roman" pitchFamily="18" charset="0"/>
                        </a:rPr>
                        <a:t>/  </a:t>
                      </a:r>
                      <a:r>
                        <a:rPr kumimoji="0" lang="da-DK" sz="1600" b="1" i="0" u="none" strike="noStrike" cap="none" normalizeH="0" baseline="0" dirty="0">
                          <a:ln>
                            <a:noFill/>
                          </a:ln>
                          <a:solidFill>
                            <a:schemeClr val="tx1"/>
                          </a:solidFill>
                          <a:effectLst/>
                          <a:latin typeface="Arial Narrow" panose="020B0606020202030204" pitchFamily="34" charset="0"/>
                          <a:cs typeface="Times New Roman" pitchFamily="18" charset="0"/>
                        </a:rPr>
                        <a:t>Hvis der er sat kryds ved 1: Nej</a:t>
                      </a:r>
                      <a:endParaRPr kumimoji="0" lang="da-DK" sz="1600" b="0" i="0" u="none" strike="noStrike" cap="none" normalizeH="0" baseline="0" dirty="0">
                        <a:ln>
                          <a:noFill/>
                        </a:ln>
                        <a:solidFill>
                          <a:schemeClr val="tx1"/>
                        </a:solidFill>
                        <a:effectLst/>
                        <a:latin typeface="Arial Narrow" panose="020B060602020203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34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845951" y="1643744"/>
            <a:ext cx="8199437" cy="4701494"/>
          </a:xfrm>
        </p:spPr>
        <p:txBody>
          <a:bodyPr/>
          <a:lstStyle/>
          <a:p>
            <a:pPr marL="514350" indent="-514350">
              <a:buFont typeface="+mj-lt"/>
              <a:buAutoNum type="arabicPeriod"/>
            </a:pPr>
            <a:r>
              <a:rPr lang="da-DK" dirty="0" smtClean="0"/>
              <a:t>Behandling </a:t>
            </a:r>
            <a:r>
              <a:rPr lang="da-DK" dirty="0"/>
              <a:t>af udløsende </a:t>
            </a:r>
            <a:r>
              <a:rPr lang="da-DK" dirty="0" smtClean="0"/>
              <a:t>årsag!</a:t>
            </a:r>
          </a:p>
          <a:p>
            <a:pPr marL="514350" indent="-514350">
              <a:buFont typeface="+mj-lt"/>
              <a:buAutoNum type="arabicPeriod"/>
            </a:pPr>
            <a:r>
              <a:rPr lang="da-DK" dirty="0"/>
              <a:t>B</a:t>
            </a:r>
            <a:r>
              <a:rPr lang="da-DK" dirty="0" smtClean="0"/>
              <a:t>asale </a:t>
            </a:r>
            <a:r>
              <a:rPr lang="da-DK" dirty="0"/>
              <a:t>behov – væske, ernæring, O2 , </a:t>
            </a:r>
            <a:r>
              <a:rPr lang="da-DK" dirty="0" smtClean="0"/>
              <a:t>mobilisering</a:t>
            </a:r>
          </a:p>
          <a:p>
            <a:pPr marL="514350" indent="-514350">
              <a:buFont typeface="+mj-lt"/>
              <a:buAutoNum type="arabicPeriod"/>
            </a:pPr>
            <a:r>
              <a:rPr lang="da-DK" dirty="0" smtClean="0"/>
              <a:t>Stabilt </a:t>
            </a:r>
            <a:r>
              <a:rPr lang="da-DK" dirty="0"/>
              <a:t>og roligt </a:t>
            </a:r>
            <a:r>
              <a:rPr lang="da-DK" dirty="0" smtClean="0"/>
              <a:t>miljø, </a:t>
            </a:r>
            <a:r>
              <a:rPr lang="da-DK" dirty="0"/>
              <a:t>pt skal skærmes, God døgnrytme</a:t>
            </a:r>
            <a:endParaRPr lang="da-DK" dirty="0" smtClean="0"/>
          </a:p>
          <a:p>
            <a:pPr marL="514350" indent="-514350">
              <a:buFont typeface="+mj-lt"/>
              <a:buAutoNum type="arabicPeriod"/>
            </a:pPr>
            <a:r>
              <a:rPr lang="da-DK" dirty="0" smtClean="0"/>
              <a:t>Kortfattet </a:t>
            </a:r>
            <a:r>
              <a:rPr lang="da-DK" dirty="0"/>
              <a:t>og letforståelig </a:t>
            </a:r>
            <a:r>
              <a:rPr lang="da-DK" dirty="0" smtClean="0"/>
              <a:t>kommunikation</a:t>
            </a:r>
          </a:p>
          <a:p>
            <a:pPr marL="514350" indent="-514350">
              <a:buFont typeface="+mj-lt"/>
              <a:buAutoNum type="arabicPeriod"/>
            </a:pPr>
            <a:r>
              <a:rPr lang="da-DK" dirty="0" err="1" smtClean="0"/>
              <a:t>Reorientering</a:t>
            </a:r>
            <a:r>
              <a:rPr lang="da-DK" dirty="0"/>
              <a:t>, synligt ur og </a:t>
            </a:r>
            <a:r>
              <a:rPr lang="da-DK" dirty="0" smtClean="0"/>
              <a:t>kalender,</a:t>
            </a:r>
          </a:p>
          <a:p>
            <a:pPr marL="514350" indent="-514350">
              <a:buFont typeface="+mj-lt"/>
              <a:buAutoNum type="arabicPeriod"/>
            </a:pPr>
            <a:r>
              <a:rPr lang="da-DK" dirty="0" smtClean="0"/>
              <a:t>Velfungerende </a:t>
            </a:r>
            <a:r>
              <a:rPr lang="da-DK" dirty="0"/>
              <a:t>høreapparater og briller, tilstrækkelig </a:t>
            </a:r>
            <a:r>
              <a:rPr lang="da-DK" dirty="0" smtClean="0"/>
              <a:t>belysning</a:t>
            </a:r>
          </a:p>
          <a:p>
            <a:pPr marL="514350" indent="-514350">
              <a:buFont typeface="+mj-lt"/>
              <a:buAutoNum type="arabicPeriod"/>
            </a:pPr>
            <a:r>
              <a:rPr lang="da-DK" dirty="0" smtClean="0"/>
              <a:t>Personalekontinuitet &amp; </a:t>
            </a:r>
            <a:r>
              <a:rPr lang="da-DK" dirty="0"/>
              <a:t>tilstedeværelse af pårørende </a:t>
            </a:r>
            <a:endParaRPr lang="da-DK" dirty="0" smtClean="0"/>
          </a:p>
          <a:p>
            <a:pPr marL="514350" indent="-514350">
              <a:buFont typeface="+mj-lt"/>
              <a:buAutoNum type="arabicPeriod"/>
            </a:pPr>
            <a:r>
              <a:rPr lang="da-DK" dirty="0" smtClean="0"/>
              <a:t>Undgå </a:t>
            </a:r>
            <a:r>
              <a:rPr lang="da-DK" dirty="0"/>
              <a:t>så vidt muligt </a:t>
            </a:r>
            <a:r>
              <a:rPr lang="da-DK" dirty="0" err="1"/>
              <a:t>katerisation</a:t>
            </a:r>
            <a:endParaRPr lang="da-DK" dirty="0"/>
          </a:p>
          <a:p>
            <a:pPr marL="514350" indent="-514350">
              <a:buFont typeface="+mj-lt"/>
              <a:buAutoNum type="arabicPeriod"/>
            </a:pPr>
            <a:endParaRPr lang="da-DK" dirty="0"/>
          </a:p>
          <a:p>
            <a:pPr marL="514350" indent="-514350">
              <a:buFont typeface="+mj-lt"/>
              <a:buAutoNum type="arabicPeriod"/>
            </a:pPr>
            <a:endParaRPr lang="da-DK" dirty="0" smtClean="0"/>
          </a:p>
          <a:p>
            <a:pPr marL="514350" indent="-514350">
              <a:buFont typeface="+mj-lt"/>
              <a:buAutoNum type="arabicPeriod"/>
            </a:pPr>
            <a:endParaRPr lang="da-DK" dirty="0"/>
          </a:p>
        </p:txBody>
      </p:sp>
      <p:sp>
        <p:nvSpPr>
          <p:cNvPr id="3" name="Titel 2"/>
          <p:cNvSpPr>
            <a:spLocks noGrp="1"/>
          </p:cNvSpPr>
          <p:nvPr>
            <p:ph type="title"/>
          </p:nvPr>
        </p:nvSpPr>
        <p:spPr/>
        <p:txBody>
          <a:bodyPr/>
          <a:lstStyle/>
          <a:p>
            <a:r>
              <a:rPr lang="da-DK" dirty="0" smtClean="0"/>
              <a:t>Delirium behandling</a:t>
            </a:r>
            <a:endParaRPr lang="da-DK" dirty="0"/>
          </a:p>
        </p:txBody>
      </p:sp>
    </p:spTree>
    <p:extLst>
      <p:ext uri="{BB962C8B-B14F-4D97-AF65-F5344CB8AC3E}">
        <p14:creationId xmlns:p14="http://schemas.microsoft.com/office/powerpoint/2010/main" val="155456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S-Slidemaster-2018">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Slidemaster-2018" id="{1C8AF686-14C5-384B-A8E2-70BE6994792B}" vid="{89F591B5-6DC4-EB4C-B5A1-713E930B565B}"/>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E7C2726B9068469BF2B6ECBF6B85FD" ma:contentTypeVersion="0" ma:contentTypeDescription="Opret et nyt dokument." ma:contentTypeScope="" ma:versionID="b5e8beebc45ca43667ace7c8aecaedd5">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8498FD-F4B9-4BCD-88B7-46D602076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831606-AB83-401B-81A6-3CD98D6E767D}">
  <ds:schemaRefs>
    <ds:schemaRef ds:uri="http://schemas.microsoft.com/sharepoint/v3/contenttype/forms"/>
  </ds:schemaRefs>
</ds:datastoreItem>
</file>

<file path=customXml/itemProps3.xml><?xml version="1.0" encoding="utf-8"?>
<ds:datastoreItem xmlns:ds="http://schemas.openxmlformats.org/officeDocument/2006/customXml" ds:itemID="{E27220B1-47F6-4200-B4F4-E84A3A2DA297}">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SHS-Slidemaster-2018</Template>
  <TotalTime>419</TotalTime>
  <Words>860</Words>
  <Application>Microsoft Office PowerPoint</Application>
  <PresentationFormat>Widescreen</PresentationFormat>
  <Paragraphs>142</Paragraphs>
  <Slides>14</Slides>
  <Notes>1</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14</vt:i4>
      </vt:variant>
    </vt:vector>
  </HeadingPairs>
  <TitlesOfParts>
    <vt:vector size="23" baseType="lpstr">
      <vt:lpstr>SimSun</vt:lpstr>
      <vt:lpstr>Arial</vt:lpstr>
      <vt:lpstr>Arial Narrow</vt:lpstr>
      <vt:lpstr>Calibri</vt:lpstr>
      <vt:lpstr>Liberation Serif</vt:lpstr>
      <vt:lpstr>Lucida Sans</vt:lpstr>
      <vt:lpstr>Times New Roman</vt:lpstr>
      <vt:lpstr>SHS-Slidemaster-2018</vt:lpstr>
      <vt:lpstr>Pakke-Shell-objekt</vt:lpstr>
      <vt:lpstr>Delirium </vt:lpstr>
      <vt:lpstr>Delirium definition + typer</vt:lpstr>
      <vt:lpstr>Delirium kernesymptomer </vt:lpstr>
      <vt:lpstr>Delirium symptomer </vt:lpstr>
      <vt:lpstr>Disponerede faktorer </vt:lpstr>
      <vt:lpstr>Delirium årsager</vt:lpstr>
      <vt:lpstr>Delirium screening</vt:lpstr>
      <vt:lpstr>PowerPoint-præsentation</vt:lpstr>
      <vt:lpstr>Delirium behandling</vt:lpstr>
      <vt:lpstr>Delirium behandling</vt:lpstr>
      <vt:lpstr>PowerPoint-præsentation</vt:lpstr>
      <vt:lpstr>PowerPoint-præsentation</vt:lpstr>
      <vt:lpstr>Take home message</vt:lpstr>
      <vt:lpstr>Delirium eller demens </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Susanne Lebrecht</dc:creator>
  <cp:lastModifiedBy>Susanne Lebrecht</cp:lastModifiedBy>
  <cp:revision>66</cp:revision>
  <cp:lastPrinted>2018-09-12T13:13:59Z</cp:lastPrinted>
  <dcterms:created xsi:type="dcterms:W3CDTF">2018-09-07T12:14:14Z</dcterms:created>
  <dcterms:modified xsi:type="dcterms:W3CDTF">2023-09-06T06:25:44Z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0x01010056E7C2726B9068469BF2B6ECBF6B85FD</vt:lpwstr>
  </property>
</Properties>
</file>